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10261600" cy="7200900"/>
  <p:notesSz cx="6669088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68">
          <p15:clr>
            <a:srgbClr val="A4A3A4"/>
          </p15:clr>
        </p15:guide>
        <p15:guide id="2" pos="32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3972" autoAdjust="0"/>
    <p:restoredTop sz="94660"/>
  </p:normalViewPr>
  <p:slideViewPr>
    <p:cSldViewPr>
      <p:cViewPr varScale="1">
        <p:scale>
          <a:sx n="70" d="100"/>
          <a:sy n="70" d="100"/>
        </p:scale>
        <p:origin x="558" y="72"/>
      </p:cViewPr>
      <p:guideLst>
        <p:guide orient="horz" pos="2268"/>
        <p:guide pos="32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xmlns="" id="{BC36B16A-F84F-8B48-B19F-60651B5B0B3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xmlns="" id="{903D29DE-7C29-B742-A67B-8E28D11D0B0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xmlns="" id="{7AAC1980-8596-FC46-B084-AD74B9DDA07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2625" y="744538"/>
            <a:ext cx="53038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xmlns="" id="{7B8701B6-8C8C-9C4F-B5C2-8F42DE72D58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6463"/>
            <a:ext cx="53355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xmlns="" id="{2EA433BF-0804-EC4F-9039-AD1DB272DA2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xmlns="" id="{D9475350-E924-024B-8488-8308E7C862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E17387-18B6-0F43-98EC-2290ADB61A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00261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9938" y="2236788"/>
            <a:ext cx="8721725" cy="1543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9875" y="4079875"/>
            <a:ext cx="7181850" cy="18415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86FC568D-2412-304A-84B7-54FB588395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F77C51D-5CC6-7A44-9803-09846EDEE6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B63CDE53-7BC6-DD43-9FE5-FD2E663108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F17A41-53EC-5A46-87E1-A90B61D8AE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6354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88477DFF-9902-5540-9869-68A736E7EF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4BAD6C4F-2958-1C49-B3F6-CB624B23BB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369AD55-683E-3346-8E67-A84A5AADEB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34B5FF-8D59-054C-B3BE-9F6516FF9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5366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213" y="4627563"/>
            <a:ext cx="8721725" cy="1430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213" y="3052763"/>
            <a:ext cx="8721725" cy="15748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8066C232-B4A2-C94B-AAF1-EF9026C7CC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4ABD6907-807A-C54E-9FD3-FC20474AD3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A20BDC45-F373-534B-9ADC-B60EABB241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D44315-B5EC-3640-A6F5-DDEA4B25F9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4791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763" y="1679575"/>
            <a:ext cx="4541837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000" y="1679575"/>
            <a:ext cx="4541838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B06AD98-2AC3-244D-AE50-E1970AD3CF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127E289-CC9D-A14E-AA99-E016BB864A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3588D0D-0A91-A24F-9BE1-4B26636A8D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F0EC7F-BFE6-C144-8A08-42ED7B15DA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3047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763" y="1611313"/>
            <a:ext cx="4533900" cy="673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763" y="2284413"/>
            <a:ext cx="4533900" cy="41481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13350" y="1611313"/>
            <a:ext cx="4535488" cy="673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13350" y="2284413"/>
            <a:ext cx="4535488" cy="41481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3F94664D-7AB9-CB45-95BB-F6A2DB3BFF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8F086F89-CCF4-054B-960F-452D44F39E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05EC285E-E9F0-5B40-A69D-63AD830E60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96270E-E3D0-6A4E-9F1D-587861FD0B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560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ACC7899A-9B01-7E4A-AF68-0124E44E54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3D7011BD-13C7-D146-8CCA-DBBF73F6BA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79CE297D-83C3-8E4F-981E-C3DA2D7FB7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3DFE35-3923-1949-B354-FC93B54B98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5773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D983902A-B5C2-9041-91C0-E622FF561A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FB2622CC-EAA2-4148-A7AA-1E5AB55982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0F5F7AA4-1EC9-454B-8D56-AF2CE1CD64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0E3C81-AF02-2C43-9491-EBB2735239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2866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63" y="287338"/>
            <a:ext cx="3376612" cy="12192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613" y="287338"/>
            <a:ext cx="5737225" cy="61452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2763" y="1506538"/>
            <a:ext cx="3376612" cy="49260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8A24B28-C64B-0842-B35F-A2BE2B87F3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DA1ED10-9CBE-654F-90CB-47066ED0FD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BDEB7EE-C2F3-D045-BDC9-20FD2F00D7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AAE202-0D31-D54C-A034-237724D311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9028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363" y="5040313"/>
            <a:ext cx="6156325" cy="5953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1363" y="642938"/>
            <a:ext cx="6156325" cy="4321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1363" y="5635625"/>
            <a:ext cx="6156325" cy="8445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3EA67BE-1ACC-6546-9DBD-FFDBF30706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CE49176-70B4-6E44-989E-646050AB11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D9D5027-44C5-6F4B-9D72-56E141E8A5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F20B7E-3C06-3F4B-AA06-F57494D417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9928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1F98435-750F-4E48-AC2F-24F98607AE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73BC7FC-7814-484A-AFAA-006AD6AB2F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0675F4B3-FFE0-864D-A46B-384DE953B6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098906-9160-7842-9D50-EA10A4780A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126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0613" y="288925"/>
            <a:ext cx="2308225" cy="61436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2763" y="288925"/>
            <a:ext cx="6775450" cy="61436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7971B1B-013F-044E-AF1D-E7D3338E0A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0DDC22F0-19D1-7544-A494-57A076292B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A8831ABD-D673-A147-A8F1-3F8D2FDCF3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A6E0BB-3168-3442-BAE0-6BAE1572C6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3848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12763" y="288925"/>
            <a:ext cx="9236075" cy="614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A95A0194-741B-164F-BFEF-3CB96259CF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DA5D80B9-1274-C34D-BBA8-3859AD1BAE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E2DC945C-E397-674B-9C0A-D74974B31E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6BF3B6-51B6-354F-83B8-D998B2ABEE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3915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D5DA959-674F-3040-88F2-B6C39A45CC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288925"/>
            <a:ext cx="923607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8EAD1F87-C43B-1C4A-992A-F91C20F163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679575"/>
            <a:ext cx="9236075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9EED0A68-714C-3247-8EFF-D4E0BC99B81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2763" y="6557963"/>
            <a:ext cx="2393950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t" anchorCtr="0" compatLnSpc="1">
            <a:prstTxWarp prst="textNoShape">
              <a:avLst/>
            </a:prstTxWarp>
          </a:bodyPr>
          <a:lstStyle>
            <a:lvl1pPr defTabSz="952500">
              <a:defRPr sz="15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9DF70935-7735-9B4E-86C8-A0100A698AB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6788" y="6557963"/>
            <a:ext cx="3248025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t" anchorCtr="0" compatLnSpc="1">
            <a:prstTxWarp prst="textNoShape">
              <a:avLst/>
            </a:prstTxWarp>
          </a:bodyPr>
          <a:lstStyle>
            <a:lvl1pPr algn="ctr" defTabSz="952500">
              <a:defRPr sz="15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20284550-D5AE-8B48-8838-DF172683303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54888" y="6557963"/>
            <a:ext cx="2393950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t" anchorCtr="0" compatLnSpc="1">
            <a:prstTxWarp prst="textNoShape">
              <a:avLst/>
            </a:prstTxWarp>
          </a:bodyPr>
          <a:lstStyle>
            <a:lvl1pPr algn="r" defTabSz="952500">
              <a:defRPr sz="1500"/>
            </a:lvl1pPr>
          </a:lstStyle>
          <a:p>
            <a:fld id="{BA3832EE-8B4A-5F41-A10C-EB93085FFD6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2pPr>
      <a:lvl3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3pPr>
      <a:lvl4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4pPr>
      <a:lvl5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5pPr>
      <a:lvl6pPr marL="457200" algn="ctr" defTabSz="95250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6pPr>
      <a:lvl7pPr marL="914400" algn="ctr" defTabSz="95250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7pPr>
      <a:lvl8pPr marL="1371600" algn="ctr" defTabSz="95250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8pPr>
      <a:lvl9pPr marL="1828800" algn="ctr" defTabSz="95250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7188" indent="-357188" algn="l" defTabSz="952500" rtl="0" eaLnBrk="0" fontAlgn="base" hangingPunct="0">
        <a:spcBef>
          <a:spcPct val="20000"/>
        </a:spcBef>
        <a:spcAft>
          <a:spcPct val="0"/>
        </a:spcAft>
        <a:buChar char="•"/>
        <a:defRPr sz="3300">
          <a:solidFill>
            <a:schemeClr val="tx1"/>
          </a:solidFill>
          <a:latin typeface="+mn-lt"/>
          <a:ea typeface="+mn-ea"/>
          <a:cs typeface="+mn-cs"/>
        </a:defRPr>
      </a:lvl1pPr>
      <a:lvl2pPr marL="773113" indent="-296863" algn="l" defTabSz="952500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  <a:cs typeface="+mn-cs"/>
        </a:defRPr>
      </a:lvl2pPr>
      <a:lvl3pPr marL="1190625" indent="-238125" algn="l" defTabSz="952500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cs typeface="+mn-cs"/>
        </a:defRPr>
      </a:lvl3pPr>
      <a:lvl4pPr marL="1666875" indent="-238125" algn="l" defTabSz="952500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4pPr>
      <a:lvl5pPr marL="2143125" indent="-238125" algn="l" defTabSz="952500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5pPr>
      <a:lvl6pPr marL="2600325" indent="-238125" algn="l" defTabSz="95250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6pPr>
      <a:lvl7pPr marL="3057525" indent="-238125" algn="l" defTabSz="95250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7pPr>
      <a:lvl8pPr marL="3514725" indent="-238125" algn="l" defTabSz="95250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8pPr>
      <a:lvl9pPr marL="3971925" indent="-238125" algn="l" defTabSz="95250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5">
            <a:extLst>
              <a:ext uri="{FF2B5EF4-FFF2-40B4-BE49-F238E27FC236}">
                <a16:creationId xmlns:a16="http://schemas.microsoft.com/office/drawing/2014/main" xmlns="" id="{CB6F39D9-8F81-A740-ADB4-223F058E65C4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-3332162" y="3476625"/>
            <a:ext cx="6945312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200" b="1">
                <a:latin typeface="Comic Sans MS" panose="030F0902030302020204" pitchFamily="66" charset="0"/>
              </a:rPr>
              <a:t>Keywords: Rusting, oxidation, reduction, extraction, ores, smart materials</a:t>
            </a:r>
          </a:p>
        </p:txBody>
      </p:sp>
      <p:sp>
        <p:nvSpPr>
          <p:cNvPr id="2051" name="Text Box 7">
            <a:extLst>
              <a:ext uri="{FF2B5EF4-FFF2-40B4-BE49-F238E27FC236}">
                <a16:creationId xmlns:a16="http://schemas.microsoft.com/office/drawing/2014/main" xmlns="" id="{DBDC509E-1C8E-7240-97B1-1AE851CE6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88" y="6911975"/>
            <a:ext cx="10171112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200" b="1">
                <a:latin typeface="Comic Sans MS" panose="030F0902030302020204" pitchFamily="66" charset="0"/>
              </a:rPr>
              <a:t>Keywords: shape memory alloy, density, malleable, ductile, corrosion</a:t>
            </a:r>
          </a:p>
        </p:txBody>
      </p:sp>
      <p:sp>
        <p:nvSpPr>
          <p:cNvPr id="1030" name="Text Box 93">
            <a:extLst>
              <a:ext uri="{FF2B5EF4-FFF2-40B4-BE49-F238E27FC236}">
                <a16:creationId xmlns:a16="http://schemas.microsoft.com/office/drawing/2014/main" xmlns="" id="{7532433D-F466-7249-8DAD-E94E92227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144463"/>
            <a:ext cx="4824413" cy="1003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sz="1400" b="1" u="sng" dirty="0">
                <a:latin typeface="Comic Sans MS" pitchFamily="66" charset="0"/>
              </a:rPr>
              <a:t>C1 Topic 4: Obtaining and using metals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GB" dirty="0">
                <a:latin typeface="Comic Sans MS" pitchFamily="66" charset="0"/>
              </a:rPr>
              <a:t>This topic looks at:</a:t>
            </a:r>
          </a:p>
          <a:p>
            <a:pPr marL="171450" indent="-171450" eaLnBrk="1" hangingPunct="1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GB" dirty="0">
                <a:latin typeface="Comic Sans MS" pitchFamily="66" charset="0"/>
              </a:rPr>
              <a:t>How we obtain metals from their ores</a:t>
            </a:r>
          </a:p>
          <a:p>
            <a:pPr marL="171450" indent="-171450" eaLnBrk="1" hangingPunct="1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GB" dirty="0">
                <a:latin typeface="Comic Sans MS" pitchFamily="66" charset="0"/>
              </a:rPr>
              <a:t>Properties of metals</a:t>
            </a:r>
          </a:p>
        </p:txBody>
      </p:sp>
      <p:sp>
        <p:nvSpPr>
          <p:cNvPr id="2053" name="Text Box 267">
            <a:extLst>
              <a:ext uri="{FF2B5EF4-FFF2-40B4-BE49-F238E27FC236}">
                <a16:creationId xmlns:a16="http://schemas.microsoft.com/office/drawing/2014/main" xmlns="" id="{A19E30A3-84AE-AC4E-B437-52AD9BF05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688" y="3671888"/>
            <a:ext cx="4706937" cy="30200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dirty="0" smtClean="0">
                <a:latin typeface="Comic Sans MS" panose="030F0902030302020204" pitchFamily="66" charset="0"/>
              </a:rPr>
              <a:t>Write out equations for these reactions, if they react at all.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dirty="0" smtClean="0">
                <a:latin typeface="Comic Sans MS" panose="030F0902030302020204" pitchFamily="66" charset="0"/>
              </a:rPr>
              <a:t>Tin oxide + Calcium </a:t>
            </a:r>
            <a:r>
              <a:rPr lang="en-GB" altLang="en-US" dirty="0" smtClean="0">
                <a:latin typeface="Comic Sans MS" panose="030F0902030302020204" pitchFamily="66" charset="0"/>
                <a:sym typeface="Wingdings" panose="05000000000000000000" pitchFamily="2" charset="2"/>
              </a:rPr>
              <a:t></a:t>
            </a: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  <a:sym typeface="Wingdings" panose="05000000000000000000" pitchFamily="2" charset="2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 dirty="0" smtClean="0">
                <a:latin typeface="Comic Sans MS" panose="030F0902030302020204" pitchFamily="66" charset="0"/>
                <a:sym typeface="Wingdings" panose="05000000000000000000" pitchFamily="2" charset="2"/>
              </a:rPr>
              <a:t>Iron oxide + Carbon </a:t>
            </a: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  <a:sym typeface="Wingdings" panose="05000000000000000000" pitchFamily="2" charset="2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 dirty="0" smtClean="0">
                <a:latin typeface="Comic Sans MS" panose="030F0902030302020204" pitchFamily="66" charset="0"/>
                <a:sym typeface="Wingdings" panose="05000000000000000000" pitchFamily="2" charset="2"/>
              </a:rPr>
              <a:t>Magnesium oxide + Zinc </a:t>
            </a: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 dirty="0" smtClean="0">
                <a:latin typeface="Comic Sans MS" panose="030F0902030302020204" pitchFamily="66" charset="0"/>
              </a:rPr>
              <a:t>Copper oxide + Carbon </a:t>
            </a:r>
            <a:r>
              <a:rPr lang="en-GB" altLang="en-US" dirty="0" smtClean="0">
                <a:latin typeface="Comic Sans MS" panose="030F0902030302020204" pitchFamily="66" charset="0"/>
                <a:sym typeface="Wingdings" panose="05000000000000000000" pitchFamily="2" charset="2"/>
              </a:rPr>
              <a:t></a:t>
            </a: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  <a:sym typeface="Wingdings" panose="05000000000000000000" pitchFamily="2" charset="2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 dirty="0" smtClean="0">
                <a:latin typeface="Comic Sans MS" panose="030F0902030302020204" pitchFamily="66" charset="0"/>
                <a:sym typeface="Wingdings" panose="05000000000000000000" pitchFamily="2" charset="2"/>
              </a:rPr>
              <a:t>Aluminium oxide + Carbon </a:t>
            </a: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="1" u="sng" dirty="0">
              <a:latin typeface="Comic Sans MS" panose="030F0902030302020204" pitchFamily="66" charset="0"/>
            </a:endParaRPr>
          </a:p>
        </p:txBody>
      </p:sp>
      <p:sp>
        <p:nvSpPr>
          <p:cNvPr id="2054" name="Text Box 277">
            <a:extLst>
              <a:ext uri="{FF2B5EF4-FFF2-40B4-BE49-F238E27FC236}">
                <a16:creationId xmlns:a16="http://schemas.microsoft.com/office/drawing/2014/main" xmlns="" id="{773FFA14-6687-BE4A-9849-2F649C5E1E31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5186469" y="5362517"/>
            <a:ext cx="4754563" cy="1635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="1" u="sng">
                <a:latin typeface="Comic Sans MS" panose="030F0902030302020204" pitchFamily="66" charset="0"/>
              </a:rPr>
              <a:t>What are the advantages of recycling materials?</a:t>
            </a: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</p:txBody>
      </p:sp>
      <p:sp>
        <p:nvSpPr>
          <p:cNvPr id="2055" name="Text Box 828">
            <a:extLst>
              <a:ext uri="{FF2B5EF4-FFF2-40B4-BE49-F238E27FC236}">
                <a16:creationId xmlns:a16="http://schemas.microsoft.com/office/drawing/2014/main" xmlns="" id="{2700CC5B-282A-D148-A51A-E9B2A5368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850" y="3960813"/>
            <a:ext cx="4951413" cy="13223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5" tIns="45708" rIns="91415" bIns="45708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b="1" u="sng" dirty="0">
                <a:latin typeface="Comic Sans MS" panose="030F0902030302020204" pitchFamily="66" charset="0"/>
              </a:rPr>
              <a:t>What properties do metals have and what can they be used for?</a:t>
            </a:r>
          </a:p>
          <a:p>
            <a:pPr algn="ctr" eaLnBrk="1" hangingPunct="1"/>
            <a:endParaRPr lang="en-GB" altLang="en-US" b="1" u="sng" dirty="0">
              <a:latin typeface="Comic Sans MS" panose="030F0902030302020204" pitchFamily="66" charset="0"/>
            </a:endParaRPr>
          </a:p>
          <a:p>
            <a:pPr eaLnBrk="1" hangingPunct="1"/>
            <a:endParaRPr lang="en-GB" altLang="en-US" dirty="0"/>
          </a:p>
          <a:p>
            <a:pPr eaLnBrk="1" hangingPunct="1"/>
            <a:endParaRPr lang="en-GB" altLang="en-US" dirty="0"/>
          </a:p>
          <a:p>
            <a:pPr eaLnBrk="1" hangingPunct="1"/>
            <a:endParaRPr lang="en-GB" altLang="en-US" dirty="0"/>
          </a:p>
          <a:p>
            <a:pPr eaLnBrk="1" hangingPunct="1"/>
            <a:endParaRPr lang="en-GB" altLang="en-US" dirty="0"/>
          </a:p>
          <a:p>
            <a:pPr eaLnBrk="1" hangingPunct="1"/>
            <a:endParaRPr lang="en-GB" altLang="en-US" dirty="0"/>
          </a:p>
          <a:p>
            <a:pPr eaLnBrk="1" hangingPunct="1"/>
            <a:endParaRPr lang="en-GB" altLang="en-US" dirty="0"/>
          </a:p>
        </p:txBody>
      </p:sp>
      <p:sp>
        <p:nvSpPr>
          <p:cNvPr id="2056" name="Rectangle 847">
            <a:extLst>
              <a:ext uri="{FF2B5EF4-FFF2-40B4-BE49-F238E27FC236}">
                <a16:creationId xmlns:a16="http://schemas.microsoft.com/office/drawing/2014/main" xmlns="" id="{088C4AF9-58C0-714A-8CA2-DF1002A07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261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057" name="Rectangle 849">
            <a:extLst>
              <a:ext uri="{FF2B5EF4-FFF2-40B4-BE49-F238E27FC236}">
                <a16:creationId xmlns:a16="http://schemas.microsoft.com/office/drawing/2014/main" xmlns="" id="{B984422F-FDA7-6947-A365-E4030D62A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3113"/>
            <a:ext cx="10261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058" name="TextBox 3">
            <a:extLst>
              <a:ext uri="{FF2B5EF4-FFF2-40B4-BE49-F238E27FC236}">
                <a16:creationId xmlns:a16="http://schemas.microsoft.com/office/drawing/2014/main" xmlns="" id="{6B95B2D9-6FA8-D94E-9962-0D451D836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1209675"/>
            <a:ext cx="4824413" cy="22463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/>
              <a:t>Define with examples</a:t>
            </a:r>
          </a:p>
          <a:p>
            <a:pPr eaLnBrk="1" hangingPunct="1"/>
            <a:r>
              <a:rPr lang="en-GB" altLang="en-US" b="1" u="sng"/>
              <a:t>Oxidation</a:t>
            </a:r>
          </a:p>
          <a:p>
            <a:pPr eaLnBrk="1" hangingPunct="1"/>
            <a:endParaRPr lang="en-GB" altLang="en-US" b="1" u="sng"/>
          </a:p>
          <a:p>
            <a:pPr eaLnBrk="1" hangingPunct="1"/>
            <a:endParaRPr lang="en-GB" altLang="en-US" b="1" u="sng"/>
          </a:p>
          <a:p>
            <a:pPr eaLnBrk="1" hangingPunct="1"/>
            <a:endParaRPr lang="en-GB" altLang="en-US" b="1" u="sng"/>
          </a:p>
          <a:p>
            <a:pPr eaLnBrk="1" hangingPunct="1"/>
            <a:endParaRPr lang="en-GB" altLang="en-US" b="1" u="sng"/>
          </a:p>
          <a:p>
            <a:pPr eaLnBrk="1" hangingPunct="1"/>
            <a:endParaRPr lang="en-GB" altLang="en-US" b="1" u="sng"/>
          </a:p>
          <a:p>
            <a:pPr eaLnBrk="1" hangingPunct="1"/>
            <a:endParaRPr lang="en-GB" altLang="en-US" b="1" u="sng"/>
          </a:p>
          <a:p>
            <a:pPr eaLnBrk="1" hangingPunct="1"/>
            <a:r>
              <a:rPr lang="en-GB" altLang="en-US" b="1" u="sng"/>
              <a:t>Reduction</a:t>
            </a:r>
          </a:p>
          <a:p>
            <a:pPr eaLnBrk="1" hangingPunct="1"/>
            <a:endParaRPr lang="en-GB" altLang="en-US" b="1" u="sng"/>
          </a:p>
          <a:p>
            <a:pPr eaLnBrk="1" hangingPunct="1"/>
            <a:endParaRPr lang="en-GB" altLang="en-US" b="1" u="sng"/>
          </a:p>
          <a:p>
            <a:pPr eaLnBrk="1" hangingPunct="1"/>
            <a:endParaRPr lang="en-GB" altLang="en-US" b="1" u="sng"/>
          </a:p>
          <a:p>
            <a:pPr eaLnBrk="1" hangingPunct="1"/>
            <a:endParaRPr lang="en-GB" altLang="en-US" b="1" u="sng"/>
          </a:p>
          <a:p>
            <a:pPr eaLnBrk="1" hangingPunct="1"/>
            <a:endParaRPr lang="en-GB" altLang="en-US"/>
          </a:p>
        </p:txBody>
      </p:sp>
      <p:sp>
        <p:nvSpPr>
          <p:cNvPr id="2059" name="TextBox 2">
            <a:extLst>
              <a:ext uri="{FF2B5EF4-FFF2-40B4-BE49-F238E27FC236}">
                <a16:creationId xmlns:a16="http://schemas.microsoft.com/office/drawing/2014/main" xmlns="" id="{276824F8-5F0B-3447-9799-9BE0832AD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7063" y="646113"/>
            <a:ext cx="1841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pic>
        <p:nvPicPr>
          <p:cNvPr id="2060" name="Picture 14">
            <a:extLst>
              <a:ext uri="{FF2B5EF4-FFF2-40B4-BE49-F238E27FC236}">
                <a16:creationId xmlns:a16="http://schemas.microsoft.com/office/drawing/2014/main" xmlns="" id="{284BE669-9B7A-0944-99C0-EAC9E53B0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800" y="244475"/>
            <a:ext cx="1276350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61" name="TextBox 3">
            <a:extLst>
              <a:ext uri="{FF2B5EF4-FFF2-40B4-BE49-F238E27FC236}">
                <a16:creationId xmlns:a16="http://schemas.microsoft.com/office/drawing/2014/main" xmlns="" id="{843485CE-1986-7D4C-89AE-DF0DCF9CA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2075" y="144463"/>
            <a:ext cx="3659188" cy="37861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b="1" i="1"/>
              <a:t>Describe how you would extract each group of elements in the different colours</a:t>
            </a:r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  <a:p>
            <a:pPr eaLnBrk="1" hangingPunct="1"/>
            <a:endParaRPr lang="en-GB" altLang="en-US" b="1" i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25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25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2344</TotalTime>
  <Words>127</Words>
  <Application>Microsoft Office PowerPoint</Application>
  <PresentationFormat>Custom</PresentationFormat>
  <Paragraphs>61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Comic Sans MS</vt:lpstr>
      <vt:lpstr>Wingdings</vt:lpstr>
      <vt:lpstr>Default Design</vt:lpstr>
      <vt:lpstr>PowerPoint Presentation</vt:lpstr>
    </vt:vector>
  </TitlesOfParts>
  <Company>Laptops for Teachers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jra</dc:creator>
  <cp:lastModifiedBy>Gary Griffiths</cp:lastModifiedBy>
  <cp:revision>147</cp:revision>
  <dcterms:created xsi:type="dcterms:W3CDTF">2007-01-08T21:22:33Z</dcterms:created>
  <dcterms:modified xsi:type="dcterms:W3CDTF">2018-02-26T07:39:32Z</dcterms:modified>
</cp:coreProperties>
</file>