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4"/>
  </p:notesMasterIdLst>
  <p:sldIdLst>
    <p:sldId id="263" r:id="rId2"/>
    <p:sldId id="262" r:id="rId3"/>
  </p:sldIdLst>
  <p:sldSz cx="10261600" cy="7200900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972" autoAdjust="0"/>
    <p:restoredTop sz="94660"/>
  </p:normalViewPr>
  <p:slideViewPr>
    <p:cSldViewPr>
      <p:cViewPr varScale="1">
        <p:scale>
          <a:sx n="124" d="100"/>
          <a:sy n="124" d="100"/>
        </p:scale>
        <p:origin x="1560" y="184"/>
      </p:cViewPr>
      <p:guideLst>
        <p:guide orient="horz" pos="2268"/>
        <p:guide pos="3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8659E21-DA9E-1E42-861F-B61809165D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3EEB7FA-170F-4F48-8342-239BC4269EF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939FB1B-2373-A240-9079-EEA348B49A0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2625" y="744538"/>
            <a:ext cx="53038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3448125F-D5CB-8C44-813C-0ECA25644BA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02AC8BF-E49F-BF49-A5A5-7E9A880E76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83E39388-313E-3241-AA8A-F8BBEAF27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E84A17-4A36-1047-BEC2-6CEAC26D0C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938" y="2236788"/>
            <a:ext cx="8721725" cy="1543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9875" y="4079875"/>
            <a:ext cx="7181850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11AEAD-3D07-EA4B-AA4A-FCFC9B0135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DA9644-8D5C-1543-81ED-32E0891AED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F33E98-990A-804D-860C-92EAACBE1E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65CEC-0B72-AE44-95C3-647931C1DF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7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6F9300-2BEA-E546-AC64-4C8309DE79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200BA9-13FD-8C4D-9EFD-D2B0CF20F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3EBD07-A59A-4244-AE0B-2A6B35B407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F60E6D-0F7A-534D-A6EA-A2B82F7A23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02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213" y="4627563"/>
            <a:ext cx="8721725" cy="1430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213" y="3052763"/>
            <a:ext cx="8721725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FE02A5-CC0A-1E42-BFCA-5074A6B4B9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A1F71-63EC-7045-BC1A-5AB1CA05DD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B6BCAD-437A-C44F-8D77-F83D2AAE7E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38E828-2C58-B140-A7B8-9C9DA85CBB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48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763" y="1679575"/>
            <a:ext cx="4541837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679575"/>
            <a:ext cx="4541838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DF425F-11D4-1444-9F3D-DE4FD179AE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0E00E-B19B-5E4A-9A84-00A4CD821E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462C7F-759F-DF44-A5E2-4A28249225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706DA9-F907-4441-8679-F032971DBB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84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11313"/>
            <a:ext cx="453390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284413"/>
            <a:ext cx="453390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13350" y="1611313"/>
            <a:ext cx="4535488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3350" y="2284413"/>
            <a:ext cx="4535488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BC998F-0FED-C141-A7A8-5A32A81173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DD84CD0-3192-E043-9652-CC1FB06491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C80809F-2707-024A-8096-534DFD802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0B31E6-C8FF-8842-B300-5626269DA8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119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DEB76C3-D7D7-BB4E-B1BD-373349B608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CBB6FD9-1E7D-6F4A-99BF-3C924012A3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0BE725-E3B5-0B4A-A441-D42B32E0E2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ECA32F-DC28-624B-AA96-FF2223DC1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43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DA5394E-A082-9A48-BB8E-341C8864C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F833293-D6C5-3144-B948-646968BF4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D954299-78D5-8842-9D45-62D471666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90D08B-41CB-394C-B4FC-8ADAD2679A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941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87338"/>
            <a:ext cx="3376612" cy="1219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613" y="287338"/>
            <a:ext cx="5737225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06538"/>
            <a:ext cx="3376612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CB4768-093A-834D-99A2-428B496BB7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0778B7-5135-934A-8369-49F7BD5C2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E0659A-5B6C-A947-8B67-C6B76EA9FA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F4EC5-1DBE-DE49-AA4B-C1FF2CAF29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65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63" y="5040313"/>
            <a:ext cx="6156325" cy="595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1363" y="642938"/>
            <a:ext cx="6156325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363" y="5635625"/>
            <a:ext cx="6156325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2F75A2-D04C-2842-A241-4A2295464E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3D4D98-7617-B843-9E68-35F207B88C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77DE3A-CB5C-8D40-9623-53EC61C719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CBA-2A5B-EB4F-B07A-1FB6ED96B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5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505C11-435A-154D-B0FC-BD525F7AAF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0BA9D3-427A-D042-A685-5E9E4070B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899B9-8219-7244-B355-36C3348ED6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B6987-AF7A-2A4D-8CC0-30A18373CC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24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613" y="288925"/>
            <a:ext cx="2308225" cy="6143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88925"/>
            <a:ext cx="6775450" cy="6143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C80179-1141-A24A-8A16-2F3E1DBB90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2A9FAE-118F-D545-B987-869C2FA0B9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E8E8E8-826D-614C-90B1-24FFB3E48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157862-E50A-5E4B-9AE0-6B8D5F479E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80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88925"/>
            <a:ext cx="9236075" cy="614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47F97BA-510C-6147-8465-B1BBA73C55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4E54F9-2A20-2443-BE91-9D6802025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5D6EAC-2D88-6C46-94D2-94C06DE1E2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3B8233-BF33-8447-8BDC-91898BD613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59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1A4DC30-3F96-DB49-9767-987D911B6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288925"/>
            <a:ext cx="92360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794711-150E-734E-8548-DF3F04D4CA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679575"/>
            <a:ext cx="9236075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856D063-8F97-CA4E-94F0-86767E02ED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2763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ECAC202-FD7E-5243-A6BA-06B5FF0664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6788" y="6557963"/>
            <a:ext cx="324802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ctr"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3E92410-0C6F-F046-A77B-8A7A5D4C26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4888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r" defTabSz="952500">
              <a:defRPr sz="1500"/>
            </a:lvl1pPr>
          </a:lstStyle>
          <a:p>
            <a:fld id="{9A0EEA2F-6305-8E48-893B-74CCA68761D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2pPr>
      <a:lvl3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3pPr>
      <a:lvl4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4pPr>
      <a:lvl5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7188" indent="-357188" algn="l" defTabSz="952500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defTabSz="952500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0625" indent="-238125" algn="l" defTabSz="952500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66875" indent="-238125" algn="l" defTabSz="952500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43125" indent="-238125" algn="l" defTabSz="952500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003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575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147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39719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>
            <a:extLst>
              <a:ext uri="{FF2B5EF4-FFF2-40B4-BE49-F238E27FC236}">
                <a16:creationId xmlns:a16="http://schemas.microsoft.com/office/drawing/2014/main" id="{5B3CAB59-0A18-9A44-8777-E8A53CF7FDD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outer electron, nuclear attraction, electrons, nucleus, reactivity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id="{0E012B8C-F176-2A4A-A42F-9FBB3110A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4751388" cy="100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C2 Topic 4: Groups in the Periodic Table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Alkali Metals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Noble Gases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Halogens</a:t>
            </a:r>
          </a:p>
        </p:txBody>
      </p:sp>
      <p:sp>
        <p:nvSpPr>
          <p:cNvPr id="2052" name="Text Box 142">
            <a:extLst>
              <a:ext uri="{FF2B5EF4-FFF2-40B4-BE49-F238E27FC236}">
                <a16:creationId xmlns:a16="http://schemas.microsoft.com/office/drawing/2014/main" id="{40B1EFE4-BF53-844F-8E2D-4AB3403D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177800"/>
            <a:ext cx="5041900" cy="386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 dirty="0">
                <a:latin typeface="Comic Sans MS" panose="030F0902030302020204" pitchFamily="66" charset="0"/>
              </a:rPr>
              <a:t>Halogens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Draw the electronic structure of Fluorine, Chlorine and Bromine. Use this to explain how the reactivity changes as you go down the group.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Describe </a:t>
            </a:r>
            <a:r>
              <a:rPr lang="en-GB" altLang="en-US" dirty="0">
                <a:latin typeface="Comic Sans MS" panose="030F0902030302020204" pitchFamily="66" charset="0"/>
              </a:rPr>
              <a:t>the </a:t>
            </a:r>
            <a:r>
              <a:rPr lang="en-GB" altLang="en-US">
                <a:latin typeface="Comic Sans MS" panose="030F0902030302020204" pitchFamily="66" charset="0"/>
              </a:rPr>
              <a:t>appearance of each element.</a:t>
            </a: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</p:txBody>
      </p:sp>
      <p:sp>
        <p:nvSpPr>
          <p:cNvPr id="2053" name="Text Box 267">
            <a:extLst>
              <a:ext uri="{FF2B5EF4-FFF2-40B4-BE49-F238E27FC236}">
                <a16:creationId xmlns:a16="http://schemas.microsoft.com/office/drawing/2014/main" id="{40B6556E-CC5A-DB46-9EE7-EB6AA0DE4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2736850"/>
            <a:ext cx="4751388" cy="4174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 dirty="0">
                <a:latin typeface="Comic Sans MS" panose="030F0902030302020204" pitchFamily="66" charset="0"/>
              </a:rPr>
              <a:t>Alkali Metals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Draw the electronic structure of Lithium, sodium and potassium. Use this to explain how the reactivity changes as you go down the group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 dirty="0">
              <a:latin typeface="Comic Sans MS" panose="030F0902030302020204" pitchFamily="66" charset="0"/>
            </a:endParaRPr>
          </a:p>
        </p:txBody>
      </p:sp>
      <p:sp>
        <p:nvSpPr>
          <p:cNvPr id="2054" name="Text Box 274">
            <a:extLst>
              <a:ext uri="{FF2B5EF4-FFF2-40B4-BE49-F238E27FC236}">
                <a16:creationId xmlns:a16="http://schemas.microsoft.com/office/drawing/2014/main" id="{A5F2666C-F5B3-7A41-A8EB-ECE16502C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193800"/>
            <a:ext cx="4751388" cy="140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What do all the elements in Group 1 have in common?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What do all the elements in Group 7 have in common?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2055" name="Rectangle 847">
            <a:extLst>
              <a:ext uri="{FF2B5EF4-FFF2-40B4-BE49-F238E27FC236}">
                <a16:creationId xmlns:a16="http://schemas.microsoft.com/office/drawing/2014/main" id="{9B09E068-A01F-D84D-94A3-76B7D1614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6" name="Rectangle 849">
            <a:extLst>
              <a:ext uri="{FF2B5EF4-FFF2-40B4-BE49-F238E27FC236}">
                <a16:creationId xmlns:a16="http://schemas.microsoft.com/office/drawing/2014/main" id="{1784FBA2-BE36-314F-BF3C-F7D058EA4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6" name="Text Box 277">
            <a:extLst>
              <a:ext uri="{FF2B5EF4-FFF2-40B4-BE49-F238E27FC236}">
                <a16:creationId xmlns:a16="http://schemas.microsoft.com/office/drawing/2014/main" id="{745C3320-D226-3A4A-8A37-1C3DA2BBE99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058792" y="3888482"/>
            <a:ext cx="5040312" cy="140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b="1" u="sng" dirty="0">
                <a:latin typeface="Comic Sans MS" pitchFamily="66" charset="0"/>
              </a:rPr>
              <a:t>Write word and symbol equations for the reaction of the alkali metals with water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Lithium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How could you test for the products formed?</a:t>
            </a: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</p:txBody>
      </p:sp>
      <p:sp>
        <p:nvSpPr>
          <p:cNvPr id="10" name="Text Box 277">
            <a:extLst>
              <a:ext uri="{FF2B5EF4-FFF2-40B4-BE49-F238E27FC236}">
                <a16:creationId xmlns:a16="http://schemas.microsoft.com/office/drawing/2014/main" id="{8A1CB0FD-8F4A-2248-A0B8-4526872A6A75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058792" y="5256634"/>
            <a:ext cx="5040312" cy="17889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b="1" u="sng" dirty="0">
                <a:latin typeface="Comic Sans MS" pitchFamily="66" charset="0"/>
              </a:rPr>
              <a:t>State some used for the Noble gases in Group 0 and explain why they have these uses</a:t>
            </a: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en-GB" b="1" u="sng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>
            <a:extLst>
              <a:ext uri="{FF2B5EF4-FFF2-40B4-BE49-F238E27FC236}">
                <a16:creationId xmlns:a16="http://schemas.microsoft.com/office/drawing/2014/main" id="{36277BD6-73F6-3D40-836B-75B89C9768FE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inert, delocalised electrons, conduct, unreactive, sea of electrons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id="{C0A80990-A0C6-0D48-ACDA-DD3BA2772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4751388" cy="100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C2 Topic 4: Groups in the Periodic Table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Alkali Metals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Noble Gases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Halogens</a:t>
            </a:r>
          </a:p>
        </p:txBody>
      </p:sp>
      <p:sp>
        <p:nvSpPr>
          <p:cNvPr id="3076" name="Text Box 142">
            <a:extLst>
              <a:ext uri="{FF2B5EF4-FFF2-40B4-BE49-F238E27FC236}">
                <a16:creationId xmlns:a16="http://schemas.microsoft.com/office/drawing/2014/main" id="{472D9CF9-940B-1149-AA10-5888BD5BA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177800"/>
            <a:ext cx="5041900" cy="325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Noble gases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What are the noble gases and what can they be used for?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3077" name="Text Box 267">
            <a:extLst>
              <a:ext uri="{FF2B5EF4-FFF2-40B4-BE49-F238E27FC236}">
                <a16:creationId xmlns:a16="http://schemas.microsoft.com/office/drawing/2014/main" id="{5B076D79-233A-E747-BA9C-F54633052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4662488"/>
            <a:ext cx="4751388" cy="2327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Transition Metals</a:t>
            </a:r>
            <a:r>
              <a:rPr lang="en-GB" altLang="en-US">
                <a:latin typeface="Comic Sans MS" panose="030F0902030302020204" pitchFamily="66" charset="0"/>
              </a:rPr>
              <a:t>?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What are the transition metals?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2055" name="Text Box 274">
            <a:extLst>
              <a:ext uri="{FF2B5EF4-FFF2-40B4-BE49-F238E27FC236}">
                <a16:creationId xmlns:a16="http://schemas.microsoft.com/office/drawing/2014/main" id="{B8C5E445-BA90-1749-BB09-E4C49C0E7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193800"/>
            <a:ext cx="4751388" cy="340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u="sng" dirty="0">
                <a:latin typeface="Comic Sans MS" pitchFamily="66" charset="0"/>
              </a:rPr>
              <a:t>Displacement Reactions of the Halogens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Write word and balanced symbol equations for the displacement reactions of the halogens. How does this show you which is the most reactive?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Potassium bromide + chlorine </a:t>
            </a:r>
            <a:r>
              <a:rPr lang="en-GB" dirty="0">
                <a:latin typeface="Comic Sans MS" pitchFamily="66" charset="0"/>
                <a:sym typeface="Wingdings" pitchFamily="2" charset="2"/>
              </a:rPr>
              <a:t>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dirty="0">
              <a:latin typeface="Comic Sans MS" pitchFamily="66" charset="0"/>
              <a:sym typeface="Wingdings" pitchFamily="2" charset="2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dirty="0">
              <a:latin typeface="Comic Sans MS" pitchFamily="66" charset="0"/>
              <a:sym typeface="Wingdings" pitchFamily="2" charset="2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dirty="0">
              <a:latin typeface="Comic Sans MS" pitchFamily="66" charset="0"/>
              <a:sym typeface="Wingdings" pitchFamily="2" charset="2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  <a:sym typeface="Wingdings" pitchFamily="2" charset="2"/>
              </a:rPr>
              <a:t>Potassium iodide + chloride 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dirty="0">
              <a:latin typeface="Comic Sans MS" pitchFamily="66" charset="0"/>
              <a:sym typeface="Wingdings" pitchFamily="2" charset="2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dirty="0">
              <a:latin typeface="Comic Sans MS" pitchFamily="66" charset="0"/>
              <a:sym typeface="Wingdings" pitchFamily="2" charset="2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dirty="0">
              <a:latin typeface="Comic Sans MS" pitchFamily="66" charset="0"/>
              <a:sym typeface="Wingdings" pitchFamily="2" charset="2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  <a:sym typeface="Wingdings" pitchFamily="2" charset="2"/>
              </a:rPr>
              <a:t>Potassium iodide + bromine </a:t>
            </a:r>
            <a:endParaRPr lang="en-GB" dirty="0"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GB" dirty="0">
              <a:latin typeface="Comic Sans MS" pitchFamily="66" charset="0"/>
            </a:endParaRPr>
          </a:p>
        </p:txBody>
      </p:sp>
      <p:sp>
        <p:nvSpPr>
          <p:cNvPr id="3079" name="Rectangle 847">
            <a:extLst>
              <a:ext uri="{FF2B5EF4-FFF2-40B4-BE49-F238E27FC236}">
                <a16:creationId xmlns:a16="http://schemas.microsoft.com/office/drawing/2014/main" id="{6C940C33-A3A9-C74C-B0A0-F1A41FAB3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80" name="Rectangle 849">
            <a:extLst>
              <a:ext uri="{FF2B5EF4-FFF2-40B4-BE49-F238E27FC236}">
                <a16:creationId xmlns:a16="http://schemas.microsoft.com/office/drawing/2014/main" id="{B7928911-7576-1C46-A6DB-BDD1D9B4D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81" name="Text Box 277">
            <a:extLst>
              <a:ext uri="{FF2B5EF4-FFF2-40B4-BE49-F238E27FC236}">
                <a16:creationId xmlns:a16="http://schemas.microsoft.com/office/drawing/2014/main" id="{A12F93A8-623F-D043-822C-2606976D1D9B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059363" y="3503613"/>
            <a:ext cx="5040312" cy="3481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="1" u="sng">
                <a:latin typeface="Comic Sans MS" panose="030F0902030302020204" pitchFamily="66" charset="0"/>
              </a:rPr>
              <a:t>What is Metallic bonding? Draw a diagram to explain your answer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GB" altLang="en-US" b="1" u="sng">
                <a:latin typeface="Comic Sans MS" panose="030F0902030302020204" pitchFamily="66" charset="0"/>
              </a:rPr>
              <a:t>Will Aluminium be better at conducting that potassium? Why?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2738</TotalTime>
  <Words>285</Words>
  <Application>Microsoft Macintosh PowerPoint</Application>
  <PresentationFormat>Custom</PresentationFormat>
  <Paragraphs>110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Comic Sans MS</vt:lpstr>
      <vt:lpstr>Wingdings</vt:lpstr>
      <vt:lpstr>Default Design</vt:lpstr>
      <vt:lpstr>PowerPoint Presentation</vt:lpstr>
      <vt:lpstr>PowerPoint Presentation</vt:lpstr>
    </vt:vector>
  </TitlesOfParts>
  <Company>Laptops for Teachers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jra</dc:creator>
  <cp:lastModifiedBy>Gary Griffiths</cp:lastModifiedBy>
  <cp:revision>176</cp:revision>
  <cp:lastPrinted>2012-01-10T14:14:12Z</cp:lastPrinted>
  <dcterms:created xsi:type="dcterms:W3CDTF">2007-01-08T21:22:33Z</dcterms:created>
  <dcterms:modified xsi:type="dcterms:W3CDTF">2018-04-15T11:13:37Z</dcterms:modified>
</cp:coreProperties>
</file>