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1"/>
  </p:sldMasterIdLst>
  <p:notesMasterIdLst>
    <p:notesMasterId r:id="rId4"/>
  </p:notesMasterIdLst>
  <p:sldIdLst>
    <p:sldId id="263" r:id="rId2"/>
    <p:sldId id="264" r:id="rId3"/>
  </p:sldIdLst>
  <p:sldSz cx="10261600" cy="7200900"/>
  <p:notesSz cx="6669088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68">
          <p15:clr>
            <a:srgbClr val="A4A3A4"/>
          </p15:clr>
        </p15:guide>
        <p15:guide id="2" pos="32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3972" autoAdjust="0"/>
    <p:restoredTop sz="94660"/>
  </p:normalViewPr>
  <p:slideViewPr>
    <p:cSldViewPr>
      <p:cViewPr varScale="1">
        <p:scale>
          <a:sx n="124" d="100"/>
          <a:sy n="124" d="100"/>
        </p:scale>
        <p:origin x="1560" y="184"/>
      </p:cViewPr>
      <p:guideLst>
        <p:guide orient="horz" pos="2268"/>
        <p:guide pos="32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89B9C7F-1DC1-DF45-BF53-536A202872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0FB9BF14-9AF2-A841-BAF7-2C7AC6C5B36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70E4168B-6F5A-4D4D-89CE-AC44872B504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2625" y="744538"/>
            <a:ext cx="53038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F8C9DD48-5B52-664A-8653-4B44BC93671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355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31BD5687-6423-2542-8953-6E60089158B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F8CB9254-85DF-1E4A-B976-4C9005EF28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FFD8FF7-27BB-0141-A1F1-AEB9B21417D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9938" y="2236788"/>
            <a:ext cx="8721725" cy="1543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9875" y="4079875"/>
            <a:ext cx="7181850" cy="18415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91389B-BB27-1D4D-9A09-73FB18E9D0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2053B4-52D3-904E-B858-8E540BC35E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1FF19E-EC41-3D42-9C0D-3854076F54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F901B6-75D3-A942-8C58-8E42E019E4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9178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1BF5EBC-B526-6B4E-B4B1-29A611E65B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5A1ABD9-4B01-8C4E-BD73-3231A6E5E5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F6F4DC1-B107-124B-AD4B-F87B819EA8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E77805-E423-AE4F-B5D5-BB13BFD1AC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2558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213" y="4627563"/>
            <a:ext cx="8721725" cy="1430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213" y="3052763"/>
            <a:ext cx="8721725" cy="15748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B48272B-D510-9148-88B2-A718576A97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E9E5E0-3727-CB4D-9F11-933B4C492F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37397E4-F409-A44B-A1FA-A9A20A0A59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4CA866-6E55-194A-B763-981749F3DE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3417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763" y="1679575"/>
            <a:ext cx="4541837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000" y="1679575"/>
            <a:ext cx="4541838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0DC93F-80A5-264C-BAD8-338673AC0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C6DFC7-C878-CF40-83A0-5C46DECDE9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BFD31A-FBC1-294C-BC85-2B18410C62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13CBD1-61F0-5B42-B268-8F9CDDD25F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6885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763" y="1611313"/>
            <a:ext cx="4533900" cy="673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763" y="2284413"/>
            <a:ext cx="4533900" cy="41481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13350" y="1611313"/>
            <a:ext cx="4535488" cy="673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13350" y="2284413"/>
            <a:ext cx="4535488" cy="41481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76C3EFB-65A0-464E-90CE-FBE8F15BDC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D0F3F48-3528-9544-9EDC-4451BCA995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827E471-D4A4-8044-8DCA-DBB0771E2E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AB0C69-E2B3-F344-9C00-F39BE86ADA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7985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AE7D953-EC9F-AF40-96D4-884F5E09D7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A18F4EC-42FB-AC4A-B03B-DDA6E6E2B6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12DC73C-C125-D246-8830-226246E423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759C9-58C5-1D4D-BE0A-08928F14A4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4748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007242C-0E13-5442-95C8-CCC5178E51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7B92A3E-3210-8F44-8802-6DC79685FF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0E07BE6-55F6-A449-9255-64905FB848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5B0737-FCBE-B34E-AF21-32E9760E67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5290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87338"/>
            <a:ext cx="3376612" cy="12192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613" y="287338"/>
            <a:ext cx="5737225" cy="61452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763" y="1506538"/>
            <a:ext cx="3376612" cy="49260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D54F36-4D0C-674B-8B00-19A0DAB008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344D6F-1B4F-844B-8F17-6128981949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C1A4F3-3173-1A45-826C-5A9FBE04CC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8B113A-DACF-B443-BD5B-BEA6CFE42F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7137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363" y="5040313"/>
            <a:ext cx="6156325" cy="5953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1363" y="642938"/>
            <a:ext cx="6156325" cy="4321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1363" y="5635625"/>
            <a:ext cx="6156325" cy="8445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66988B-7DB3-FE43-9D67-6B439BD590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0EB4EC-9B3A-254D-AE03-5057693166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1FDC80-5B46-6446-9FF1-8717DE3DEC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501C60-7706-694B-B488-2339344E98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5032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912F9C-9B62-AD40-9B74-655F1186CC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53F804-4E10-514D-A610-EA10138937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321ECBC-E4A6-B144-BFBD-48EB561EC3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1B8EB8-AC02-7640-8BF1-80B5C27D18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8848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0613" y="288925"/>
            <a:ext cx="2308225" cy="6143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2763" y="288925"/>
            <a:ext cx="6775450" cy="6143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577D6F9-D54F-1348-9D0B-513C741A9B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5EB318-EBF6-7C42-9B74-FA9B6D2923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7D9C11-F2F4-0B47-8383-FF90C94E9A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519A18-1AE4-A147-BD21-10D04E36D1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9013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12763" y="288925"/>
            <a:ext cx="9236075" cy="614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8E862CE-F984-4844-BBF6-531F70E584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477F985-D362-D648-9517-894782E3CE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F5DCFDE-D1AF-C44E-B615-AA72418BD0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984EE8-B8B7-6F47-8AF9-87E0E93D02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4289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92A57F9-111E-4E4D-990C-87720C4290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288925"/>
            <a:ext cx="923607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42BFB4D-D1C1-9542-B71D-F42447B9CF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679575"/>
            <a:ext cx="9236075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43C39-798D-8E4B-BD53-3644222666D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2763" y="6557963"/>
            <a:ext cx="2393950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>
            <a:lvl1pPr defTabSz="952500">
              <a:defRPr sz="15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70AE6D9-46D7-D443-8007-A470D73C55E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6788" y="6557963"/>
            <a:ext cx="3248025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>
            <a:lvl1pPr algn="ctr" defTabSz="952500">
              <a:defRPr sz="15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639BE06-91BF-B444-86B6-442BAF6BA65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54888" y="6557963"/>
            <a:ext cx="2393950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>
            <a:lvl1pPr algn="r" defTabSz="952500">
              <a:defRPr sz="1500"/>
            </a:lvl1pPr>
          </a:lstStyle>
          <a:p>
            <a:fld id="{0F917B47-1349-B645-A781-1E9B815A6D7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2pPr>
      <a:lvl3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3pPr>
      <a:lvl4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4pPr>
      <a:lvl5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5pPr>
      <a:lvl6pPr marL="4572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6pPr>
      <a:lvl7pPr marL="9144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7pPr>
      <a:lvl8pPr marL="13716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8pPr>
      <a:lvl9pPr marL="18288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7188" indent="-357188" algn="l" defTabSz="952500" rtl="0" eaLnBrk="0" fontAlgn="base" hangingPunct="0">
        <a:spcBef>
          <a:spcPct val="20000"/>
        </a:spcBef>
        <a:spcAft>
          <a:spcPct val="0"/>
        </a:spcAft>
        <a:buChar char="•"/>
        <a:defRPr sz="3300">
          <a:solidFill>
            <a:schemeClr val="tx1"/>
          </a:solidFill>
          <a:latin typeface="+mn-lt"/>
          <a:ea typeface="+mn-ea"/>
          <a:cs typeface="+mn-cs"/>
        </a:defRPr>
      </a:lvl1pPr>
      <a:lvl2pPr marL="773113" indent="-296863" algn="l" defTabSz="952500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cs typeface="+mn-cs"/>
        </a:defRPr>
      </a:lvl2pPr>
      <a:lvl3pPr marL="1190625" indent="-238125" algn="l" defTabSz="952500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cs typeface="+mn-cs"/>
        </a:defRPr>
      </a:lvl3pPr>
      <a:lvl4pPr marL="1666875" indent="-238125" algn="l" defTabSz="952500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4pPr>
      <a:lvl5pPr marL="2143125" indent="-238125" algn="l" defTabSz="952500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5pPr>
      <a:lvl6pPr marL="26003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6pPr>
      <a:lvl7pPr marL="30575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7pPr>
      <a:lvl8pPr marL="35147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8pPr>
      <a:lvl9pPr marL="39719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5">
            <a:extLst>
              <a:ext uri="{FF2B5EF4-FFF2-40B4-BE49-F238E27FC236}">
                <a16:creationId xmlns:a16="http://schemas.microsoft.com/office/drawing/2014/main" id="{C42F5443-339A-184C-9840-59658D26C531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-3332162" y="3476625"/>
            <a:ext cx="6945312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200" b="1">
                <a:latin typeface="Comic Sans MS" panose="030F0902030302020204" pitchFamily="66" charset="0"/>
              </a:rPr>
              <a:t>Keywords: Cabron-12, atomic mass, ratios, </a:t>
            </a:r>
          </a:p>
        </p:txBody>
      </p:sp>
      <p:sp>
        <p:nvSpPr>
          <p:cNvPr id="1030" name="Text Box 93">
            <a:extLst>
              <a:ext uri="{FF2B5EF4-FFF2-40B4-BE49-F238E27FC236}">
                <a16:creationId xmlns:a16="http://schemas.microsoft.com/office/drawing/2014/main" id="{71CEB8A6-1972-BA45-8FA1-13154CCCD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144463"/>
            <a:ext cx="4751388" cy="1003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sz="1400" b="1" u="sng" dirty="0">
                <a:latin typeface="Comic Sans MS" pitchFamily="66" charset="0"/>
              </a:rPr>
              <a:t>C2 Topic 5: Quantitative Chemistry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GB" dirty="0">
                <a:latin typeface="Comic Sans MS" pitchFamily="66" charset="0"/>
              </a:rPr>
              <a:t>This topic looks at:</a:t>
            </a:r>
          </a:p>
          <a:p>
            <a:pPr marL="180000" indent="-171450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dirty="0">
                <a:latin typeface="Comic Sans MS" pitchFamily="66" charset="0"/>
              </a:rPr>
              <a:t>RAM and RFM</a:t>
            </a:r>
          </a:p>
          <a:p>
            <a:pPr marL="180000" indent="-171450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dirty="0">
                <a:latin typeface="Comic Sans MS" pitchFamily="66" charset="0"/>
              </a:rPr>
              <a:t>Empirical formula</a:t>
            </a:r>
          </a:p>
          <a:p>
            <a:pPr marL="180000" indent="-171450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dirty="0">
                <a:latin typeface="Comic Sans MS" pitchFamily="66" charset="0"/>
              </a:rPr>
              <a:t>Calculating masses of reactants and products</a:t>
            </a:r>
          </a:p>
        </p:txBody>
      </p:sp>
      <p:sp>
        <p:nvSpPr>
          <p:cNvPr id="2052" name="Text Box 142">
            <a:extLst>
              <a:ext uri="{FF2B5EF4-FFF2-40B4-BE49-F238E27FC236}">
                <a16:creationId xmlns:a16="http://schemas.microsoft.com/office/drawing/2014/main" id="{479395E2-5B6A-0341-B5F5-37E6948CD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7775" y="177800"/>
            <a:ext cx="5041900" cy="325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u="sng" dirty="0">
                <a:latin typeface="Comic Sans MS" panose="030F0902030302020204" pitchFamily="66" charset="0"/>
              </a:rPr>
              <a:t>Percentage mass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dirty="0">
                <a:latin typeface="Comic Sans MS" panose="030F0902030302020204" pitchFamily="66" charset="0"/>
              </a:rPr>
              <a:t>How can you calculate the percentage mass of an element in a compound?</a:t>
            </a: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 dirty="0">
                <a:latin typeface="Comic Sans MS" panose="030F0902030302020204" pitchFamily="66" charset="0"/>
              </a:rPr>
              <a:t>Calculate the percentage mass of oxygen in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dirty="0">
                <a:latin typeface="Comic Sans MS" panose="030F0902030302020204" pitchFamily="66" charset="0"/>
              </a:rPr>
              <a:t>1. CO and 2. CO</a:t>
            </a:r>
            <a:r>
              <a:rPr lang="en-GB" altLang="en-US" baseline="-25000" dirty="0">
                <a:latin typeface="Comic Sans MS" panose="030F0902030302020204" pitchFamily="66" charset="0"/>
              </a:rPr>
              <a:t>2</a:t>
            </a: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</p:txBody>
      </p:sp>
      <p:sp>
        <p:nvSpPr>
          <p:cNvPr id="2053" name="Text Box 267">
            <a:extLst>
              <a:ext uri="{FF2B5EF4-FFF2-40B4-BE49-F238E27FC236}">
                <a16:creationId xmlns:a16="http://schemas.microsoft.com/office/drawing/2014/main" id="{C50DE697-4949-4F49-9875-40E9AE852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2705100"/>
            <a:ext cx="4751387" cy="37894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dirty="0">
                <a:latin typeface="Comic Sans MS" panose="030F0902030302020204" pitchFamily="66" charset="0"/>
              </a:rPr>
              <a:t>Reacting masses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dirty="0">
                <a:latin typeface="Comic Sans MS" panose="030F0902030302020204" pitchFamily="66" charset="0"/>
              </a:rPr>
              <a:t>2Mg + O</a:t>
            </a:r>
            <a:r>
              <a:rPr lang="en-GB" altLang="en-US" baseline="-25000" dirty="0">
                <a:latin typeface="Comic Sans MS" panose="030F0902030302020204" pitchFamily="66" charset="0"/>
              </a:rPr>
              <a:t>2</a:t>
            </a:r>
            <a:r>
              <a:rPr lang="en-GB" altLang="en-US" dirty="0">
                <a:latin typeface="Comic Sans MS" panose="030F0902030302020204" pitchFamily="66" charset="0"/>
              </a:rPr>
              <a:t> → 2MgO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dirty="0">
                <a:latin typeface="Comic Sans MS" panose="030F0902030302020204" pitchFamily="66" charset="0"/>
              </a:rPr>
              <a:t>How much Mg is required to make 160g of </a:t>
            </a:r>
            <a:r>
              <a:rPr lang="en-GB" altLang="en-US" dirty="0" err="1">
                <a:latin typeface="Comic Sans MS" panose="030F0902030302020204" pitchFamily="66" charset="0"/>
              </a:rPr>
              <a:t>MgO</a:t>
            </a: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 dirty="0">
                <a:latin typeface="Comic Sans MS" panose="030F0902030302020204" pitchFamily="66" charset="0"/>
              </a:rPr>
              <a:t>How much O</a:t>
            </a:r>
            <a:r>
              <a:rPr lang="en-GB" altLang="en-US" baseline="-25000" dirty="0">
                <a:latin typeface="Comic Sans MS" panose="030F0902030302020204" pitchFamily="66" charset="0"/>
              </a:rPr>
              <a:t>2</a:t>
            </a:r>
            <a:r>
              <a:rPr lang="en-GB" altLang="en-US" dirty="0">
                <a:latin typeface="Comic Sans MS" panose="030F0902030302020204" pitchFamily="66" charset="0"/>
              </a:rPr>
              <a:t> must have been used?</a:t>
            </a: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 dirty="0">
                <a:latin typeface="Comic Sans MS" panose="030F0902030302020204" pitchFamily="66" charset="0"/>
              </a:rPr>
              <a:t>When a student does this experiment he observes an increase in mass and thinks it must be wrong due to conservation of mass. What error has he made?</a:t>
            </a: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</p:txBody>
      </p:sp>
      <p:sp>
        <p:nvSpPr>
          <p:cNvPr id="2054" name="Text Box 274">
            <a:extLst>
              <a:ext uri="{FF2B5EF4-FFF2-40B4-BE49-F238E27FC236}">
                <a16:creationId xmlns:a16="http://schemas.microsoft.com/office/drawing/2014/main" id="{C6748BE2-C8A6-2E4F-AA08-EE8245CAD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1260475"/>
            <a:ext cx="2232025" cy="1403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dirty="0">
                <a:latin typeface="Comic Sans MS" pitchFamily="66" charset="0"/>
              </a:rPr>
              <a:t>What is the RAM of</a:t>
            </a:r>
          </a:p>
          <a:p>
            <a:pPr marL="228600" indent="-2286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GB" dirty="0">
                <a:latin typeface="Comic Sans MS" pitchFamily="66" charset="0"/>
              </a:rPr>
              <a:t>Carbon</a:t>
            </a:r>
          </a:p>
          <a:p>
            <a:pPr marL="228600" indent="-2286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GB" dirty="0" err="1">
                <a:latin typeface="Comic Sans MS" pitchFamily="66" charset="0"/>
              </a:rPr>
              <a:t>Magensium</a:t>
            </a:r>
            <a:endParaRPr lang="en-GB" dirty="0">
              <a:latin typeface="Comic Sans MS" pitchFamily="66" charset="0"/>
            </a:endParaRPr>
          </a:p>
          <a:p>
            <a:pPr marL="228600" indent="-2286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GB" dirty="0" err="1">
                <a:latin typeface="Comic Sans MS" pitchFamily="66" charset="0"/>
              </a:rPr>
              <a:t>Pb</a:t>
            </a:r>
            <a:endParaRPr lang="en-GB" dirty="0">
              <a:latin typeface="Comic Sans MS" pitchFamily="66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GB" dirty="0">
                <a:latin typeface="Comic Sans MS" pitchFamily="66" charset="0"/>
              </a:rPr>
              <a:t>4. Potassium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GB" dirty="0">
                <a:latin typeface="Comic Sans MS" pitchFamily="66" charset="0"/>
              </a:rPr>
              <a:t>5. Neon</a:t>
            </a:r>
          </a:p>
        </p:txBody>
      </p:sp>
      <p:sp>
        <p:nvSpPr>
          <p:cNvPr id="2055" name="Rectangle 847">
            <a:extLst>
              <a:ext uri="{FF2B5EF4-FFF2-40B4-BE49-F238E27FC236}">
                <a16:creationId xmlns:a16="http://schemas.microsoft.com/office/drawing/2014/main" id="{D1924E4D-4CE4-7647-88AB-CF461E40D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261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056" name="Rectangle 849">
            <a:extLst>
              <a:ext uri="{FF2B5EF4-FFF2-40B4-BE49-F238E27FC236}">
                <a16:creationId xmlns:a16="http://schemas.microsoft.com/office/drawing/2014/main" id="{A9AC54B0-083A-4441-8E11-FBA6AA78D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3113"/>
            <a:ext cx="10261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057" name="Text Box 277">
            <a:extLst>
              <a:ext uri="{FF2B5EF4-FFF2-40B4-BE49-F238E27FC236}">
                <a16:creationId xmlns:a16="http://schemas.microsoft.com/office/drawing/2014/main" id="{45CA4C70-EF90-5C49-B1D7-B840C041EB8D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5059363" y="3408112"/>
            <a:ext cx="5040312" cy="31739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dirty="0">
                <a:latin typeface="Comic Sans MS" panose="030F0902030302020204" pitchFamily="66" charset="0"/>
              </a:rPr>
              <a:t>How can you work out the percentage yield?</a:t>
            </a: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 dirty="0">
                <a:latin typeface="Comic Sans MS" panose="030F0902030302020204" pitchFamily="66" charset="0"/>
              </a:rPr>
              <a:t>When making </a:t>
            </a:r>
            <a:r>
              <a:rPr lang="en-GB" altLang="en-US" dirty="0" err="1">
                <a:latin typeface="Comic Sans MS" panose="030F0902030302020204" pitchFamily="66" charset="0"/>
              </a:rPr>
              <a:t>MgO</a:t>
            </a:r>
            <a:r>
              <a:rPr lang="en-GB" altLang="en-US" dirty="0">
                <a:latin typeface="Comic Sans MS" panose="030F0902030302020204" pitchFamily="66" charset="0"/>
              </a:rPr>
              <a:t> (see previous box) 60g of </a:t>
            </a:r>
            <a:r>
              <a:rPr lang="en-GB" altLang="en-US" dirty="0" err="1">
                <a:latin typeface="Comic Sans MS" panose="030F0902030302020204" pitchFamily="66" charset="0"/>
              </a:rPr>
              <a:t>MgO</a:t>
            </a:r>
            <a:r>
              <a:rPr lang="en-GB" altLang="en-US" dirty="0">
                <a:latin typeface="Comic Sans MS" panose="030F0902030302020204" pitchFamily="66" charset="0"/>
              </a:rPr>
              <a:t> is made from 48g </a:t>
            </a:r>
            <a:r>
              <a:rPr lang="en-GB" altLang="en-US" dirty="0" err="1">
                <a:latin typeface="Comic Sans MS" panose="030F0902030302020204" pitchFamily="66" charset="0"/>
              </a:rPr>
              <a:t>ofMg</a:t>
            </a:r>
            <a:r>
              <a:rPr lang="en-GB" altLang="en-US" dirty="0">
                <a:latin typeface="Comic Sans MS" panose="030F0902030302020204" pitchFamily="66" charset="0"/>
              </a:rPr>
              <a:t>. What is the percentage yield?</a:t>
            </a: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 dirty="0">
                <a:latin typeface="Comic Sans MS" panose="030F0902030302020204" pitchFamily="66" charset="0"/>
              </a:rPr>
              <a:t>What are the reasons for not achieving the expected yield?</a:t>
            </a:r>
          </a:p>
          <a:p>
            <a:pPr eaLnBrk="1" hangingPunct="1">
              <a:spcBef>
                <a:spcPct val="50000"/>
              </a:spcBef>
            </a:pPr>
            <a:endParaRPr lang="en-GB" altLang="en-US" b="1" u="sng" dirty="0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 dirty="0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 dirty="0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 dirty="0">
              <a:latin typeface="Comic Sans MS" panose="030F0902030302020204" pitchFamily="66" charset="0"/>
            </a:endParaRPr>
          </a:p>
        </p:txBody>
      </p:sp>
      <p:sp>
        <p:nvSpPr>
          <p:cNvPr id="16" name="Text Box 274">
            <a:extLst>
              <a:ext uri="{FF2B5EF4-FFF2-40B4-BE49-F238E27FC236}">
                <a16:creationId xmlns:a16="http://schemas.microsoft.com/office/drawing/2014/main" id="{7E6E22EA-D93B-7045-BA92-8B7AB6216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1438" y="1274763"/>
            <a:ext cx="2374900" cy="1404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dirty="0">
                <a:latin typeface="Comic Sans MS" pitchFamily="66" charset="0"/>
              </a:rPr>
              <a:t>What is the RFM of</a:t>
            </a:r>
          </a:p>
          <a:p>
            <a:pPr marL="228600" indent="-2286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GB" dirty="0">
                <a:latin typeface="Comic Sans MS" pitchFamily="66" charset="0"/>
              </a:rPr>
              <a:t>Water</a:t>
            </a:r>
          </a:p>
          <a:p>
            <a:pPr marL="228600" indent="-2286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GB" dirty="0">
                <a:latin typeface="Comic Sans MS" pitchFamily="66" charset="0"/>
              </a:rPr>
              <a:t>Carbon Dioxide</a:t>
            </a:r>
          </a:p>
          <a:p>
            <a:pPr marL="228600" indent="-2286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GB" dirty="0">
                <a:latin typeface="Comic Sans MS" pitchFamily="66" charset="0"/>
              </a:rPr>
              <a:t>CaCO</a:t>
            </a:r>
            <a:r>
              <a:rPr lang="en-GB" baseline="-25000" dirty="0">
                <a:latin typeface="Comic Sans MS" pitchFamily="66" charset="0"/>
              </a:rPr>
              <a:t>3</a:t>
            </a:r>
            <a:endParaRPr lang="en-GB" dirty="0">
              <a:latin typeface="Comic Sans MS" pitchFamily="66" charset="0"/>
            </a:endParaRPr>
          </a:p>
          <a:p>
            <a:pPr marL="228600" indent="-2286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GB" dirty="0">
                <a:latin typeface="Comic Sans MS" pitchFamily="66" charset="0"/>
              </a:rPr>
              <a:t>Mg(OH)</a:t>
            </a:r>
            <a:r>
              <a:rPr lang="en-GB" baseline="-25000" dirty="0">
                <a:latin typeface="Comic Sans MS" pitchFamily="66" charset="0"/>
              </a:rPr>
              <a:t>2</a:t>
            </a:r>
          </a:p>
          <a:p>
            <a:pPr marL="228600" indent="-2286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GB" dirty="0">
                <a:latin typeface="Comic Sans MS" pitchFamily="66" charset="0"/>
              </a:rPr>
              <a:t>H</a:t>
            </a:r>
            <a:r>
              <a:rPr lang="en-GB" baseline="-25000" dirty="0">
                <a:latin typeface="Comic Sans MS" pitchFamily="66" charset="0"/>
              </a:rPr>
              <a:t>2</a:t>
            </a:r>
            <a:r>
              <a:rPr lang="en-GB" dirty="0">
                <a:latin typeface="Comic Sans MS" pitchFamily="66" charset="0"/>
              </a:rPr>
              <a:t>SO</a:t>
            </a:r>
            <a:r>
              <a:rPr lang="en-GB" baseline="-25000" dirty="0">
                <a:latin typeface="Comic Sans MS" pitchFamily="66" charset="0"/>
              </a:rPr>
              <a:t>4</a:t>
            </a:r>
            <a:endParaRPr lang="en-GB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>
            <a:extLst>
              <a:ext uri="{FF2B5EF4-FFF2-40B4-BE49-F238E27FC236}">
                <a16:creationId xmlns:a16="http://schemas.microsoft.com/office/drawing/2014/main" id="{D90043FF-FC70-8746-BC7D-892D72A1184D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-3332162" y="3476625"/>
            <a:ext cx="6945312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200" b="1">
                <a:latin typeface="Comic Sans MS" panose="030F0902030302020204" pitchFamily="66" charset="0"/>
              </a:rPr>
              <a:t>Keywords: Cabron-12, atomic mass, ratios, </a:t>
            </a:r>
          </a:p>
        </p:txBody>
      </p:sp>
      <p:sp>
        <p:nvSpPr>
          <p:cNvPr id="1030" name="Text Box 93">
            <a:extLst>
              <a:ext uri="{FF2B5EF4-FFF2-40B4-BE49-F238E27FC236}">
                <a16:creationId xmlns:a16="http://schemas.microsoft.com/office/drawing/2014/main" id="{2829B954-C5CC-D045-B6A6-EB13ED6C5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144463"/>
            <a:ext cx="3382963" cy="1003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sz="1400" b="1" u="sng" dirty="0">
                <a:latin typeface="Comic Sans MS" pitchFamily="66" charset="0"/>
              </a:rPr>
              <a:t>C2 Topic 5: Quantitative Chemistry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GB" dirty="0">
                <a:latin typeface="Comic Sans MS" pitchFamily="66" charset="0"/>
              </a:rPr>
              <a:t>This topic looks at:</a:t>
            </a:r>
          </a:p>
          <a:p>
            <a:pPr marL="180000" indent="-171450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dirty="0">
                <a:latin typeface="Comic Sans MS" pitchFamily="66" charset="0"/>
              </a:rPr>
              <a:t>RAM and RFM</a:t>
            </a:r>
          </a:p>
          <a:p>
            <a:pPr marL="180000" indent="-171450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dirty="0">
                <a:latin typeface="Comic Sans MS" pitchFamily="66" charset="0"/>
              </a:rPr>
              <a:t>Empirical formula</a:t>
            </a:r>
          </a:p>
          <a:p>
            <a:pPr marL="180000" indent="-171450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dirty="0">
                <a:latin typeface="Comic Sans MS" pitchFamily="66" charset="0"/>
              </a:rPr>
              <a:t>Calculating masses of reactants and products</a:t>
            </a:r>
          </a:p>
        </p:txBody>
      </p:sp>
      <p:sp>
        <p:nvSpPr>
          <p:cNvPr id="3076" name="Text Box 142">
            <a:extLst>
              <a:ext uri="{FF2B5EF4-FFF2-40B4-BE49-F238E27FC236}">
                <a16:creationId xmlns:a16="http://schemas.microsoft.com/office/drawing/2014/main" id="{43F1B18A-9F4A-7D46-A7DC-63B508486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2375" y="177800"/>
            <a:ext cx="6337300" cy="6867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u="sng">
                <a:latin typeface="Comic Sans MS" panose="030F0902030302020204" pitchFamily="66" charset="0"/>
              </a:rPr>
              <a:t>Calculating Reactants and Products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1. a. What is the theoretical yield that could be obtained from 256g of sulfur dioxide. 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2SO</a:t>
            </a:r>
            <a:r>
              <a:rPr lang="en-GB" altLang="en-US" baseline="-25000">
                <a:latin typeface="Comic Sans MS" panose="030F0902030302020204" pitchFamily="66" charset="0"/>
              </a:rPr>
              <a:t>2</a:t>
            </a:r>
            <a:r>
              <a:rPr lang="en-GB" altLang="en-US">
                <a:latin typeface="Comic Sans MS" panose="030F0902030302020204" pitchFamily="66" charset="0"/>
              </a:rPr>
              <a:t> + O</a:t>
            </a:r>
            <a:r>
              <a:rPr lang="en-GB" altLang="en-US" baseline="-25000">
                <a:latin typeface="Comic Sans MS" panose="030F0902030302020204" pitchFamily="66" charset="0"/>
              </a:rPr>
              <a:t>2</a:t>
            </a:r>
            <a:r>
              <a:rPr lang="en-GB" altLang="en-US">
                <a:latin typeface="Comic Sans MS" panose="030F0902030302020204" pitchFamily="66" charset="0"/>
              </a:rPr>
              <a:t> </a:t>
            </a:r>
            <a:r>
              <a:rPr lang="en-GB" altLang="en-US">
                <a:latin typeface="Comic Sans MS" panose="030F0902030302020204" pitchFamily="66" charset="0"/>
                <a:sym typeface="Wingdings" pitchFamily="2" charset="2"/>
              </a:rPr>
              <a:t> 2SO</a:t>
            </a:r>
            <a:r>
              <a:rPr lang="en-GB" altLang="en-US" baseline="-25000">
                <a:latin typeface="Comic Sans MS" panose="030F0902030302020204" pitchFamily="66" charset="0"/>
                <a:sym typeface="Wingdings" pitchFamily="2" charset="2"/>
              </a:rPr>
              <a:t>3</a:t>
            </a: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  <a:sym typeface="Wingdings" pitchFamily="2" charset="2"/>
              </a:rPr>
              <a:t>b. The actual yield of sulfur trioxide produced is 202g. Calculate the percentage yield.</a:t>
            </a: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  <a:sym typeface="Wingdings" pitchFamily="2" charset="2"/>
              </a:rPr>
              <a:t>2. a. Iron is extracted from iron oxide by reducing with carbon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  <a:sym typeface="Wingdings" pitchFamily="2" charset="2"/>
              </a:rPr>
              <a:t>Fe</a:t>
            </a:r>
            <a:r>
              <a:rPr lang="en-GB" altLang="en-US" baseline="-25000">
                <a:latin typeface="Comic Sans MS" panose="030F0902030302020204" pitchFamily="66" charset="0"/>
                <a:sym typeface="Wingdings" pitchFamily="2" charset="2"/>
              </a:rPr>
              <a:t>2</a:t>
            </a:r>
            <a:r>
              <a:rPr lang="en-GB" altLang="en-US">
                <a:latin typeface="Comic Sans MS" panose="030F0902030302020204" pitchFamily="66" charset="0"/>
                <a:sym typeface="Wingdings" pitchFamily="2" charset="2"/>
              </a:rPr>
              <a:t>O</a:t>
            </a:r>
            <a:r>
              <a:rPr lang="en-GB" altLang="en-US" baseline="-25000">
                <a:latin typeface="Comic Sans MS" panose="030F0902030302020204" pitchFamily="66" charset="0"/>
                <a:sym typeface="Wingdings" pitchFamily="2" charset="2"/>
              </a:rPr>
              <a:t>3</a:t>
            </a:r>
            <a:r>
              <a:rPr lang="en-GB" altLang="en-US">
                <a:latin typeface="Comic Sans MS" panose="030F0902030302020204" pitchFamily="66" charset="0"/>
                <a:sym typeface="Wingdings" pitchFamily="2" charset="2"/>
              </a:rPr>
              <a:t> + 3CO  2Fe + 3CO</a:t>
            </a:r>
            <a:r>
              <a:rPr lang="en-GB" altLang="en-US" baseline="-25000">
                <a:latin typeface="Comic Sans MS" panose="030F0902030302020204" pitchFamily="66" charset="0"/>
                <a:sym typeface="Wingdings" pitchFamily="2" charset="2"/>
              </a:rPr>
              <a:t>2</a:t>
            </a:r>
            <a:endParaRPr lang="en-GB" altLang="en-US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  <a:sym typeface="Wingdings" pitchFamily="2" charset="2"/>
              </a:rPr>
              <a:t>Calculate the theoretical yield of iron that could be obtained from 320 g of iron oxide.</a:t>
            </a: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  <a:sym typeface="Wingdings" pitchFamily="2" charset="2"/>
              </a:rPr>
              <a:t>b. The actual yield of iron produced is 89.6g. Calculate the percentage yield.</a:t>
            </a: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</p:txBody>
      </p:sp>
      <p:sp>
        <p:nvSpPr>
          <p:cNvPr id="3077" name="Text Box 267">
            <a:extLst>
              <a:ext uri="{FF2B5EF4-FFF2-40B4-BE49-F238E27FC236}">
                <a16:creationId xmlns:a16="http://schemas.microsoft.com/office/drawing/2014/main" id="{6E5B4A95-1A8C-9740-A475-7E1803C7C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2305050"/>
            <a:ext cx="3362325" cy="4711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Why is it expensive to dispose of waste products?</a:t>
            </a: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Using ideas about waste products explain why people would object to a proposal to build a new factory to manufacture plastics near to their home?</a:t>
            </a: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</p:txBody>
      </p:sp>
      <p:sp>
        <p:nvSpPr>
          <p:cNvPr id="3078" name="Text Box 274">
            <a:extLst>
              <a:ext uri="{FF2B5EF4-FFF2-40B4-BE49-F238E27FC236}">
                <a16:creationId xmlns:a16="http://schemas.microsoft.com/office/drawing/2014/main" id="{ADEA8E5A-DF8B-374B-9422-464BD0B4A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1260475"/>
            <a:ext cx="3382963" cy="942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Name 3 products made in the petrochemical industry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1.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2.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3.</a:t>
            </a:r>
          </a:p>
        </p:txBody>
      </p:sp>
      <p:sp>
        <p:nvSpPr>
          <p:cNvPr id="3079" name="Rectangle 847">
            <a:extLst>
              <a:ext uri="{FF2B5EF4-FFF2-40B4-BE49-F238E27FC236}">
                <a16:creationId xmlns:a16="http://schemas.microsoft.com/office/drawing/2014/main" id="{A0180CE4-9274-D64E-B730-808586408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261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3080" name="Rectangle 849">
            <a:extLst>
              <a:ext uri="{FF2B5EF4-FFF2-40B4-BE49-F238E27FC236}">
                <a16:creationId xmlns:a16="http://schemas.microsoft.com/office/drawing/2014/main" id="{FB2A60EA-2D28-0A43-8FEB-65961AC5D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3113"/>
            <a:ext cx="10261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25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25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2773</TotalTime>
  <Words>368</Words>
  <Application>Microsoft Macintosh PowerPoint</Application>
  <PresentationFormat>Custom</PresentationFormat>
  <Paragraphs>111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Comic Sans MS</vt:lpstr>
      <vt:lpstr>Wingdings</vt:lpstr>
      <vt:lpstr>Default Design</vt:lpstr>
      <vt:lpstr>PowerPoint Presentation</vt:lpstr>
      <vt:lpstr>PowerPoint Presentation</vt:lpstr>
    </vt:vector>
  </TitlesOfParts>
  <Company>Laptops for Teachers</Company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jra</dc:creator>
  <cp:lastModifiedBy>Gary Griffiths</cp:lastModifiedBy>
  <cp:revision>180</cp:revision>
  <cp:lastPrinted>2012-01-10T14:14:12Z</cp:lastPrinted>
  <dcterms:created xsi:type="dcterms:W3CDTF">2007-01-08T21:22:33Z</dcterms:created>
  <dcterms:modified xsi:type="dcterms:W3CDTF">2018-02-25T15:15:31Z</dcterms:modified>
</cp:coreProperties>
</file>