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152" autoAdjust="0"/>
    <p:restoredTop sz="94660"/>
  </p:normalViewPr>
  <p:slideViewPr>
    <p:cSldViewPr snapToGrid="0">
      <p:cViewPr varScale="1">
        <p:scale>
          <a:sx n="74" d="100"/>
          <a:sy n="74" d="100"/>
        </p:scale>
        <p:origin x="40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89B08A-BEA3-4F72-9F35-544ABB820069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08/06/2018</a:t>
            </a:fld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3E14CB-E400-408D-8BC1-289FEF9B2448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67457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89B08A-BEA3-4F72-9F35-544ABB820069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08/06/2018</a:t>
            </a:fld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3E14CB-E400-408D-8BC1-289FEF9B2448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10226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89B08A-BEA3-4F72-9F35-544ABB820069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08/06/2018</a:t>
            </a:fld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3E14CB-E400-408D-8BC1-289FEF9B2448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0357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89B08A-BEA3-4F72-9F35-544ABB820069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08/06/2018</a:t>
            </a:fld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3E14CB-E400-408D-8BC1-289FEF9B2448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8682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89B08A-BEA3-4F72-9F35-544ABB820069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08/06/2018</a:t>
            </a:fld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3E14CB-E400-408D-8BC1-289FEF9B2448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32815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89B08A-BEA3-4F72-9F35-544ABB820069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08/06/2018</a:t>
            </a:fld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3E14CB-E400-408D-8BC1-289FEF9B2448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79641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89B08A-BEA3-4F72-9F35-544ABB820069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08/06/2018</a:t>
            </a:fld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3E14CB-E400-408D-8BC1-289FEF9B2448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04277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89B08A-BEA3-4F72-9F35-544ABB820069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08/06/2018</a:t>
            </a:fld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3E14CB-E400-408D-8BC1-289FEF9B2448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05359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89B08A-BEA3-4F72-9F35-544ABB820069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08/06/2018</a:t>
            </a:fld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3E14CB-E400-408D-8BC1-289FEF9B2448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82159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89B08A-BEA3-4F72-9F35-544ABB820069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08/06/2018</a:t>
            </a:fld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3E14CB-E400-408D-8BC1-289FEF9B2448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60300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89B08A-BEA3-4F72-9F35-544ABB820069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08/06/2018</a:t>
            </a:fld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3E14CB-E400-408D-8BC1-289FEF9B2448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62476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89B08A-BEA3-4F72-9F35-544ABB820069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08/06/2018</a:t>
            </a:fld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3E14CB-E400-408D-8BC1-289FEF9B2448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96581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72118433"/>
              </p:ext>
            </p:extLst>
          </p:nvPr>
        </p:nvGraphicFramePr>
        <p:xfrm>
          <a:off x="162185" y="499206"/>
          <a:ext cx="6013147" cy="361472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16069"/>
                <a:gridCol w="2716535"/>
                <a:gridCol w="677922"/>
                <a:gridCol w="722134"/>
                <a:gridCol w="680487"/>
              </a:tblGrid>
              <a:tr h="258915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GB" sz="11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Trebuchet MS" panose="020B0603020202020204" pitchFamily="34" charset="0"/>
                          <a:cs typeface="Tahoma"/>
                        </a:rPr>
                        <a:t>Section 1- Cell Structure</a:t>
                      </a:r>
                      <a:endParaRPr lang="en-GB" sz="1100" b="1" i="0" u="none" strike="noStrike" dirty="0">
                        <a:solidFill>
                          <a:schemeClr val="bg1"/>
                        </a:solidFill>
                        <a:effectLst/>
                        <a:latin typeface="Trebuchet MS" panose="020B0603020202020204" pitchFamily="34" charset="0"/>
                        <a:cs typeface="Tahoma"/>
                      </a:endParaRPr>
                    </a:p>
                    <a:p>
                      <a:pPr algn="l" fontAlgn="b"/>
                      <a:r>
                        <a:rPr lang="en-GB" sz="10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Trebuchet MS" panose="020B0603020202020204" pitchFamily="34" charset="0"/>
                          <a:cs typeface="Tahoma"/>
                        </a:rPr>
                        <a:t> </a:t>
                      </a:r>
                      <a:endParaRPr lang="en-GB" sz="1000" b="0" i="0" u="none" strike="noStrike" dirty="0">
                        <a:solidFill>
                          <a:schemeClr val="bg1"/>
                        </a:solidFill>
                        <a:effectLst/>
                        <a:latin typeface="Trebuchet MS" panose="020B0603020202020204" pitchFamily="34" charset="0"/>
                        <a:cs typeface="Tahoma"/>
                      </a:endParaRP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GB" sz="1000" b="0" i="0" u="none" strike="noStrike" dirty="0">
                        <a:solidFill>
                          <a:srgbClr val="000000"/>
                        </a:solidFill>
                        <a:effectLst/>
                        <a:latin typeface="Tahoma"/>
                        <a:cs typeface="Tahoma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GB" sz="10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Trebuchet MS" panose="020B0603020202020204" pitchFamily="34" charset="0"/>
                          <a:cs typeface="Tahoma"/>
                        </a:rPr>
                        <a:t>Eukaryotic</a:t>
                      </a:r>
                      <a:r>
                        <a:rPr lang="en-GB" sz="1000" b="0" i="0" u="none" strike="noStrike" baseline="0" dirty="0" smtClean="0">
                          <a:solidFill>
                            <a:schemeClr val="bg1"/>
                          </a:solidFill>
                          <a:effectLst/>
                          <a:latin typeface="Trebuchet MS" panose="020B0603020202020204" pitchFamily="34" charset="0"/>
                          <a:cs typeface="Tahoma"/>
                        </a:rPr>
                        <a:t> Cells</a:t>
                      </a:r>
                      <a:endParaRPr lang="en-GB" sz="1000" b="0" i="0" u="none" strike="noStrike" dirty="0">
                        <a:solidFill>
                          <a:schemeClr val="bg1"/>
                        </a:solidFill>
                        <a:effectLst/>
                        <a:latin typeface="Trebuchet MS" panose="020B0603020202020204" pitchFamily="34" charset="0"/>
                        <a:cs typeface="Tahoma"/>
                      </a:endParaRP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0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Trebuchet MS" panose="020B0603020202020204" pitchFamily="34" charset="0"/>
                          <a:cs typeface="Tahoma"/>
                        </a:rPr>
                        <a:t>Prokaryotic</a:t>
                      </a:r>
                      <a:r>
                        <a:rPr lang="en-GB" sz="1000" b="0" i="0" u="none" strike="noStrike" baseline="0" dirty="0" smtClean="0">
                          <a:solidFill>
                            <a:schemeClr val="bg1"/>
                          </a:solidFill>
                          <a:effectLst/>
                          <a:latin typeface="Trebuchet MS" panose="020B0603020202020204" pitchFamily="34" charset="0"/>
                          <a:cs typeface="Tahoma"/>
                        </a:rPr>
                        <a:t> Cells</a:t>
                      </a:r>
                      <a:endParaRPr lang="en-GB" sz="1000" b="0" i="0" u="none" strike="noStrike" dirty="0">
                        <a:solidFill>
                          <a:schemeClr val="bg1"/>
                        </a:solidFill>
                        <a:effectLst/>
                        <a:latin typeface="Trebuchet MS" panose="020B0603020202020204" pitchFamily="34" charset="0"/>
                        <a:cs typeface="Tahoma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</a:tr>
              <a:tr h="292100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0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cs typeface="Tahoma"/>
                        </a:rPr>
                        <a:t>Structure</a:t>
                      </a:r>
                      <a:endParaRPr lang="en-GB" sz="1000" b="1" i="0" u="none" strike="noStrike" dirty="0"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  <a:cs typeface="Tahoma"/>
                      </a:endParaRP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cs typeface="Tahoma"/>
                        </a:rPr>
                        <a:t>Function</a:t>
                      </a:r>
                      <a:endParaRPr lang="en-GB" sz="1000" b="1" i="0" u="none" strike="noStrike" dirty="0"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  <a:cs typeface="Tahoma"/>
                      </a:endParaRP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cs typeface="Tahoma"/>
                        </a:rPr>
                        <a:t>Animal Cells</a:t>
                      </a:r>
                      <a:endParaRPr lang="en-GB" sz="1000" b="1" i="0" u="none" strike="noStrike" dirty="0"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  <a:cs typeface="Tahoma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cs typeface="Tahoma"/>
                        </a:rPr>
                        <a:t>Plant Cells</a:t>
                      </a:r>
                      <a:endParaRPr lang="en-GB" sz="1000" b="1" i="0" u="none" strike="noStrike" dirty="0"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  <a:cs typeface="Tahoma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cs typeface="Tahoma"/>
                        </a:rPr>
                        <a:t>Bacterial Cells</a:t>
                      </a:r>
                      <a:endParaRPr lang="en-GB" sz="1000" b="1" i="0" u="none" strike="noStrike" dirty="0"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  <a:cs typeface="Tahoma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</a:tr>
              <a:tr h="245226">
                <a:tc>
                  <a:txBody>
                    <a:bodyPr/>
                    <a:lstStyle/>
                    <a:p>
                      <a:pPr marL="0" indent="0" algn="l" fontAlgn="ctr">
                        <a:buNone/>
                      </a:pPr>
                      <a:r>
                        <a:rPr lang="en-GB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  <a:cs typeface="Tahoma"/>
                        </a:rPr>
                        <a:t>1. Nucleus</a:t>
                      </a:r>
                      <a:endParaRPr lang="en-GB" sz="1000" b="0" i="0" u="none" strike="noStrike" dirty="0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  <a:cs typeface="Tahoma"/>
                      </a:endParaRP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  <a:cs typeface="Tahoma"/>
                        </a:rPr>
                        <a:t>Contains the </a:t>
                      </a:r>
                      <a:r>
                        <a:rPr lang="en-GB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  <a:cs typeface="Tahoma"/>
                        </a:rPr>
                        <a:t>genetic</a:t>
                      </a:r>
                      <a:r>
                        <a:rPr lang="en-GB" sz="1000" b="1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  <a:cs typeface="Tahoma"/>
                        </a:rPr>
                        <a:t> information </a:t>
                      </a:r>
                      <a:r>
                        <a:rPr lang="en-GB" sz="10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  <a:cs typeface="Tahoma"/>
                        </a:rPr>
                        <a:t>that controls the functions of the cell. </a:t>
                      </a:r>
                      <a:endParaRPr lang="en-GB" sz="1000" b="0" i="0" u="none" strike="noStrike" dirty="0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  <a:cs typeface="Tahoma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  <a:cs typeface="Tahoma"/>
                        </a:rPr>
                        <a:t>Y</a:t>
                      </a:r>
                      <a:endParaRPr lang="en-GB" sz="1000" b="0" i="0" u="none" strike="noStrike" dirty="0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  <a:cs typeface="Tahoma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dirty="0" smtClean="0">
                          <a:latin typeface="Trebuchet MS" panose="020B0603020202020204" pitchFamily="34" charset="0"/>
                        </a:rPr>
                        <a:t>Y</a:t>
                      </a:r>
                      <a:endParaRPr lang="en-GB" sz="1000" dirty="0">
                        <a:latin typeface="Trebuchet MS" panose="020B0603020202020204" pitchFamily="34" charset="0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GB" sz="1000" b="0" i="0" u="none" strike="noStrike" dirty="0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  <a:cs typeface="Tahoma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75214">
                <a:tc>
                  <a:txBody>
                    <a:bodyPr/>
                    <a:lstStyle/>
                    <a:p>
                      <a:pPr algn="l" fontAlgn="ctr"/>
                      <a:r>
                        <a:rPr lang="en-GB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  <a:cs typeface="Tahoma"/>
                        </a:rPr>
                        <a:t>2.</a:t>
                      </a:r>
                      <a:r>
                        <a:rPr lang="en-GB" sz="10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  <a:cs typeface="Tahoma"/>
                        </a:rPr>
                        <a:t> Cell Membrane</a:t>
                      </a:r>
                      <a:endParaRPr lang="en-GB" sz="1000" b="0" i="0" u="none" strike="noStrike" dirty="0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  <a:cs typeface="Tahoma"/>
                      </a:endParaRP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  <a:cs typeface="Tahoma"/>
                        </a:rPr>
                        <a:t>Controls what </a:t>
                      </a:r>
                      <a:r>
                        <a:rPr lang="en-GB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  <a:cs typeface="Tahoma"/>
                        </a:rPr>
                        <a:t>enters &amp; leaves </a:t>
                      </a:r>
                      <a:r>
                        <a:rPr lang="en-GB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  <a:cs typeface="Tahoma"/>
                        </a:rPr>
                        <a:t>the cell. </a:t>
                      </a:r>
                      <a:endParaRPr lang="en-GB" sz="1000" b="0" i="0" u="none" strike="noStrike" dirty="0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  <a:cs typeface="Tahoma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  <a:cs typeface="Tahoma"/>
                        </a:rPr>
                        <a:t>Y</a:t>
                      </a:r>
                      <a:endParaRPr lang="en-GB" sz="1000" b="0" i="0" u="none" strike="noStrike" dirty="0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  <a:cs typeface="Tahoma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dirty="0" smtClean="0">
                          <a:latin typeface="Trebuchet MS" panose="020B0603020202020204" pitchFamily="34" charset="0"/>
                        </a:rPr>
                        <a:t>Y</a:t>
                      </a:r>
                      <a:endParaRPr lang="en-GB" sz="1000" dirty="0">
                        <a:latin typeface="Trebuchet MS" panose="020B0603020202020204" pitchFamily="34" charset="0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  <a:cs typeface="Tahoma"/>
                        </a:rPr>
                        <a:t>Y</a:t>
                      </a:r>
                      <a:endParaRPr lang="en-GB" sz="1000" b="0" i="0" u="none" strike="noStrike" dirty="0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  <a:cs typeface="Tahoma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25468">
                <a:tc>
                  <a:txBody>
                    <a:bodyPr/>
                    <a:lstStyle/>
                    <a:p>
                      <a:pPr algn="l" fontAlgn="ctr"/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  <a:cs typeface="Tahoma"/>
                        </a:rPr>
                        <a:t>3 </a:t>
                      </a:r>
                      <a:r>
                        <a:rPr lang="en-GB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  <a:cs typeface="Tahoma"/>
                        </a:rPr>
                        <a:t>Cytoplasm</a:t>
                      </a:r>
                      <a:endParaRPr lang="en-GB" sz="1000" b="0" i="0" u="none" strike="noStrike" dirty="0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  <a:cs typeface="Tahoma"/>
                      </a:endParaRP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GB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  <a:cs typeface="Tahoma"/>
                        </a:rPr>
                        <a:t>Where many cell activities &amp; </a:t>
                      </a:r>
                      <a:r>
                        <a:rPr lang="en-GB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  <a:cs typeface="Tahoma"/>
                        </a:rPr>
                        <a:t>reaction</a:t>
                      </a:r>
                      <a:r>
                        <a:rPr lang="en-GB" sz="1000" b="1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  <a:cs typeface="Tahoma"/>
                        </a:rPr>
                        <a:t>s </a:t>
                      </a:r>
                      <a:r>
                        <a:rPr lang="en-GB" sz="10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  <a:cs typeface="Tahoma"/>
                        </a:rPr>
                        <a:t>happen. </a:t>
                      </a:r>
                      <a:endParaRPr lang="en-GB" sz="1000" b="0" i="0" u="none" strike="noStrike" dirty="0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  <a:cs typeface="Tahoma"/>
                      </a:endParaRP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  <a:cs typeface="Tahoma"/>
                        </a:rPr>
                        <a:t>Y</a:t>
                      </a:r>
                      <a:endParaRPr lang="en-GB" sz="1000" b="0" i="0" u="none" strike="noStrike" dirty="0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  <a:cs typeface="Tahoma"/>
                      </a:endParaRP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dirty="0" smtClean="0">
                          <a:latin typeface="Trebuchet MS" panose="020B0603020202020204" pitchFamily="34" charset="0"/>
                        </a:rPr>
                        <a:t>Y</a:t>
                      </a:r>
                      <a:endParaRPr lang="en-GB" sz="1000" dirty="0">
                        <a:latin typeface="Trebuchet MS" panose="020B0603020202020204" pitchFamily="34" charset="0"/>
                      </a:endParaRP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  <a:cs typeface="Tahoma"/>
                        </a:rPr>
                        <a:t>Y</a:t>
                      </a:r>
                      <a:endParaRPr lang="en-GB" sz="1000" b="0" i="0" u="none" strike="noStrike" dirty="0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  <a:cs typeface="Tahoma"/>
                      </a:endParaRP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96275">
                <a:tc>
                  <a:txBody>
                    <a:bodyPr/>
                    <a:lstStyle/>
                    <a:p>
                      <a:pPr algn="l" fontAlgn="ctr"/>
                      <a:r>
                        <a:rPr lang="en-GB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  <a:cs typeface="Tahoma"/>
                        </a:rPr>
                        <a:t>4</a:t>
                      </a:r>
                      <a:r>
                        <a:rPr lang="en-GB" sz="10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  <a:cs typeface="Tahoma"/>
                        </a:rPr>
                        <a:t> Mitochondria</a:t>
                      </a:r>
                      <a:endParaRPr lang="en-GB" sz="1000" b="0" i="0" u="none" strike="noStrike" dirty="0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  <a:cs typeface="Tahoma"/>
                      </a:endParaRP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GB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  <a:cs typeface="Tahoma"/>
                        </a:rPr>
                        <a:t>Provides energy from </a:t>
                      </a:r>
                      <a:r>
                        <a:rPr lang="en-GB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  <a:cs typeface="Tahoma"/>
                        </a:rPr>
                        <a:t>aerobic respiration. </a:t>
                      </a:r>
                      <a:endParaRPr lang="en-GB" sz="1000" b="1" i="0" u="none" strike="noStrike" dirty="0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  <a:cs typeface="Tahoma"/>
                      </a:endParaRP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  <a:cs typeface="Tahoma"/>
                        </a:rPr>
                        <a:t>Y</a:t>
                      </a:r>
                      <a:endParaRPr lang="en-GB" sz="1000" b="0" i="0" u="none" strike="noStrike" dirty="0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  <a:cs typeface="Tahoma"/>
                      </a:endParaRP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dirty="0" smtClean="0">
                          <a:latin typeface="Trebuchet MS" panose="020B0603020202020204" pitchFamily="34" charset="0"/>
                        </a:rPr>
                        <a:t>Y</a:t>
                      </a:r>
                      <a:endParaRPr lang="en-GB" sz="1000" dirty="0">
                        <a:latin typeface="Trebuchet MS" panose="020B0603020202020204" pitchFamily="34" charset="0"/>
                      </a:endParaRP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1000" b="0" i="0" u="none" strike="noStrike" dirty="0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  <a:cs typeface="Tahoma"/>
                      </a:endParaRP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29504">
                <a:tc>
                  <a:txBody>
                    <a:bodyPr/>
                    <a:lstStyle/>
                    <a:p>
                      <a:pPr algn="l" fontAlgn="ctr"/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  <a:cs typeface="Tahoma"/>
                        </a:rPr>
                        <a:t>5 </a:t>
                      </a:r>
                      <a:r>
                        <a:rPr lang="en-GB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ahoma"/>
                          <a:cs typeface="Tahoma"/>
                        </a:rPr>
                        <a:t>Ribosomes</a:t>
                      </a:r>
                      <a:endParaRPr lang="en-GB" sz="1000" b="0" i="0" u="none" strike="noStrike" dirty="0">
                        <a:solidFill>
                          <a:srgbClr val="000000"/>
                        </a:solidFill>
                        <a:effectLst/>
                        <a:latin typeface="Tahoma"/>
                        <a:cs typeface="Tahoma"/>
                      </a:endParaRP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GB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ahoma"/>
                          <a:cs typeface="Tahoma"/>
                        </a:rPr>
                        <a:t> Make proteins- site of </a:t>
                      </a:r>
                      <a:r>
                        <a:rPr lang="en-GB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ahoma"/>
                          <a:cs typeface="Tahoma"/>
                        </a:rPr>
                        <a:t>protein synthesis</a:t>
                      </a:r>
                      <a:r>
                        <a:rPr lang="en-GB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ahoma"/>
                          <a:cs typeface="Tahoma"/>
                        </a:rPr>
                        <a:t>. </a:t>
                      </a:r>
                      <a:endParaRPr lang="en-GB" sz="1000" b="0" i="0" u="none" strike="noStrike" dirty="0">
                        <a:solidFill>
                          <a:srgbClr val="000000"/>
                        </a:solidFill>
                        <a:effectLst/>
                        <a:latin typeface="Tahoma"/>
                        <a:cs typeface="Tahoma"/>
                      </a:endParaRP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ahoma"/>
                          <a:cs typeface="Tahoma"/>
                        </a:rPr>
                        <a:t>Y</a:t>
                      </a:r>
                      <a:endParaRPr lang="en-GB" sz="1000" b="0" i="0" u="none" strike="noStrike" dirty="0">
                        <a:solidFill>
                          <a:srgbClr val="000000"/>
                        </a:solidFill>
                        <a:effectLst/>
                        <a:latin typeface="Tahoma"/>
                        <a:cs typeface="Tahoma"/>
                      </a:endParaRP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dirty="0" smtClean="0"/>
                        <a:t>Y</a:t>
                      </a:r>
                      <a:endParaRPr lang="en-GB" sz="1000" dirty="0"/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ahoma"/>
                          <a:cs typeface="Tahoma"/>
                        </a:rPr>
                        <a:t>Y</a:t>
                      </a:r>
                      <a:endParaRPr lang="en-GB" sz="1000" b="0" i="0" u="none" strike="noStrike" dirty="0">
                        <a:solidFill>
                          <a:srgbClr val="000000"/>
                        </a:solidFill>
                        <a:effectLst/>
                        <a:latin typeface="Tahoma"/>
                        <a:cs typeface="Tahoma"/>
                      </a:endParaRP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63047">
                <a:tc>
                  <a:txBody>
                    <a:bodyPr/>
                    <a:lstStyle/>
                    <a:p>
                      <a:pPr algn="l" fontAlgn="ctr"/>
                      <a:r>
                        <a:rPr lang="en-GB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ahoma"/>
                          <a:cs typeface="Tahoma"/>
                        </a:rPr>
                        <a:t>6 Chloroplast</a:t>
                      </a:r>
                      <a:endParaRPr lang="en-GB" sz="1000" b="0" i="0" u="none" strike="noStrike" dirty="0">
                        <a:solidFill>
                          <a:srgbClr val="000000"/>
                        </a:solidFill>
                        <a:effectLst/>
                        <a:latin typeface="Tahoma"/>
                        <a:cs typeface="Tahoma"/>
                      </a:endParaRP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GB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ahoma"/>
                          <a:cs typeface="Tahoma"/>
                        </a:rPr>
                        <a:t>Where </a:t>
                      </a:r>
                      <a:r>
                        <a:rPr lang="en-GB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ahoma"/>
                          <a:cs typeface="Tahoma"/>
                        </a:rPr>
                        <a:t>photosynthesis</a:t>
                      </a:r>
                      <a:r>
                        <a:rPr lang="en-GB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ahoma"/>
                          <a:cs typeface="Tahoma"/>
                        </a:rPr>
                        <a:t> occurs.</a:t>
                      </a:r>
                      <a:r>
                        <a:rPr lang="en-GB" sz="10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Tahoma"/>
                          <a:cs typeface="Tahoma"/>
                        </a:rPr>
                        <a:t> </a:t>
                      </a:r>
                      <a:endParaRPr lang="en-GB" sz="1000" b="0" i="0" u="none" strike="noStrike" dirty="0">
                        <a:solidFill>
                          <a:srgbClr val="000000"/>
                        </a:solidFill>
                        <a:effectLst/>
                        <a:latin typeface="Tahoma"/>
                        <a:cs typeface="Tahoma"/>
                      </a:endParaRP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1000" b="0" i="0" u="none" strike="noStrike" dirty="0">
                        <a:solidFill>
                          <a:srgbClr val="000000"/>
                        </a:solidFill>
                        <a:effectLst/>
                        <a:latin typeface="Tahoma"/>
                        <a:cs typeface="Tahoma"/>
                      </a:endParaRP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dirty="0" smtClean="0"/>
                        <a:t>Y</a:t>
                      </a:r>
                      <a:endParaRPr lang="en-GB" sz="1000" dirty="0"/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1000" b="0" i="0" u="none" strike="noStrike" dirty="0">
                        <a:solidFill>
                          <a:srgbClr val="000000"/>
                        </a:solidFill>
                        <a:effectLst/>
                        <a:latin typeface="Tahoma"/>
                        <a:cs typeface="Tahoma"/>
                      </a:endParaRP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12942">
                <a:tc>
                  <a:txBody>
                    <a:bodyPr/>
                    <a:lstStyle/>
                    <a:p>
                      <a:pPr algn="l" fontAlgn="ctr"/>
                      <a:r>
                        <a:rPr lang="en-GB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ahoma"/>
                          <a:cs typeface="Tahoma"/>
                        </a:rPr>
                        <a:t>7 Vacuole</a:t>
                      </a:r>
                      <a:endParaRPr lang="en-GB" sz="1000" b="0" i="0" u="none" strike="noStrike" dirty="0">
                        <a:solidFill>
                          <a:srgbClr val="000000"/>
                        </a:solidFill>
                        <a:effectLst/>
                        <a:latin typeface="Tahoma"/>
                        <a:cs typeface="Tahoma"/>
                      </a:endParaRP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GB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ahoma"/>
                          <a:cs typeface="Tahoma"/>
                        </a:rPr>
                        <a:t>Use to store water &amp; other chemicals as </a:t>
                      </a:r>
                      <a:r>
                        <a:rPr lang="en-GB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ahoma"/>
                          <a:cs typeface="Tahoma"/>
                        </a:rPr>
                        <a:t>cell sap.</a:t>
                      </a:r>
                      <a:r>
                        <a:rPr lang="en-GB" sz="1000" b="1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Tahoma"/>
                          <a:cs typeface="Tahoma"/>
                        </a:rPr>
                        <a:t> </a:t>
                      </a:r>
                      <a:endParaRPr lang="en-GB" sz="1000" b="1" i="0" u="none" strike="noStrike" dirty="0">
                        <a:solidFill>
                          <a:srgbClr val="000000"/>
                        </a:solidFill>
                        <a:effectLst/>
                        <a:latin typeface="Tahoma"/>
                        <a:cs typeface="Tahoma"/>
                      </a:endParaRP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1000" b="0" i="0" u="none" strike="noStrike" dirty="0">
                        <a:solidFill>
                          <a:srgbClr val="000000"/>
                        </a:solidFill>
                        <a:effectLst/>
                        <a:latin typeface="Tahoma"/>
                        <a:cs typeface="Tahoma"/>
                      </a:endParaRP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dirty="0" smtClean="0"/>
                        <a:t>Y</a:t>
                      </a:r>
                      <a:endParaRPr lang="en-GB" sz="1000" dirty="0"/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1000" b="0" i="0" u="none" strike="noStrike" dirty="0">
                        <a:solidFill>
                          <a:srgbClr val="000000"/>
                        </a:solidFill>
                        <a:effectLst/>
                        <a:latin typeface="Tahoma"/>
                        <a:cs typeface="Tahoma"/>
                      </a:endParaRP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12942">
                <a:tc>
                  <a:txBody>
                    <a:bodyPr/>
                    <a:lstStyle/>
                    <a:p>
                      <a:pPr algn="l" fontAlgn="ctr"/>
                      <a:r>
                        <a:rPr lang="en-GB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ahoma"/>
                          <a:cs typeface="Tahoma"/>
                        </a:rPr>
                        <a:t>8 Cell Wall</a:t>
                      </a:r>
                      <a:endParaRPr lang="en-GB" sz="1000" b="0" i="0" u="none" strike="noStrike" dirty="0">
                        <a:solidFill>
                          <a:srgbClr val="000000"/>
                        </a:solidFill>
                        <a:effectLst/>
                        <a:latin typeface="Tahoma"/>
                        <a:cs typeface="Tahoma"/>
                      </a:endParaRP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GB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ahoma"/>
                          <a:cs typeface="Tahoma"/>
                        </a:rPr>
                        <a:t>Strengthens &amp; supports</a:t>
                      </a:r>
                      <a:r>
                        <a:rPr lang="en-GB" sz="1000" b="1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Tahoma"/>
                          <a:cs typeface="Tahoma"/>
                        </a:rPr>
                        <a:t> </a:t>
                      </a:r>
                      <a:r>
                        <a:rPr lang="en-GB" sz="10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Tahoma"/>
                          <a:cs typeface="Tahoma"/>
                        </a:rPr>
                        <a:t>the cell (made of cellulose in plants)</a:t>
                      </a:r>
                      <a:endParaRPr lang="en-GB" sz="1000" b="0" i="0" u="none" strike="noStrike" dirty="0">
                        <a:solidFill>
                          <a:srgbClr val="000000"/>
                        </a:solidFill>
                        <a:effectLst/>
                        <a:latin typeface="Tahoma"/>
                        <a:cs typeface="Tahoma"/>
                      </a:endParaRP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1000" b="0" i="0" u="none" strike="noStrike" dirty="0">
                        <a:solidFill>
                          <a:srgbClr val="000000"/>
                        </a:solidFill>
                        <a:effectLst/>
                        <a:latin typeface="Tahoma"/>
                        <a:cs typeface="Tahoma"/>
                      </a:endParaRP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dirty="0" smtClean="0"/>
                        <a:t>Y</a:t>
                      </a:r>
                      <a:endParaRPr lang="en-GB" sz="1000" dirty="0"/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ahoma"/>
                          <a:cs typeface="Tahoma"/>
                        </a:rPr>
                        <a:t>Y</a:t>
                      </a:r>
                      <a:endParaRPr lang="en-GB" sz="1000" b="0" i="0" u="none" strike="noStrike" dirty="0">
                        <a:solidFill>
                          <a:srgbClr val="000000"/>
                        </a:solidFill>
                        <a:effectLst/>
                        <a:latin typeface="Tahoma"/>
                        <a:cs typeface="Tahoma"/>
                      </a:endParaRP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12942">
                <a:tc>
                  <a:txBody>
                    <a:bodyPr/>
                    <a:lstStyle/>
                    <a:p>
                      <a:pPr algn="l" fontAlgn="ctr"/>
                      <a:r>
                        <a:rPr lang="en-GB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ahoma"/>
                          <a:cs typeface="Tahoma"/>
                        </a:rPr>
                        <a:t>9 DNA Loop</a:t>
                      </a:r>
                      <a:endParaRPr lang="en-GB" sz="1000" b="0" i="0" u="none" strike="noStrike" dirty="0">
                        <a:solidFill>
                          <a:srgbClr val="000000"/>
                        </a:solidFill>
                        <a:effectLst/>
                        <a:latin typeface="Tahoma"/>
                        <a:cs typeface="Tahoma"/>
                      </a:endParaRP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GB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ahoma"/>
                          <a:cs typeface="Tahoma"/>
                        </a:rPr>
                        <a:t>A loop of DNA </a:t>
                      </a:r>
                      <a:r>
                        <a:rPr lang="en-GB" sz="1000" b="1" i="0" u="sng" strike="noStrike" dirty="0" smtClean="0">
                          <a:solidFill>
                            <a:srgbClr val="000000"/>
                          </a:solidFill>
                          <a:effectLst/>
                          <a:latin typeface="Tahoma"/>
                          <a:cs typeface="Tahoma"/>
                        </a:rPr>
                        <a:t>NOT</a:t>
                      </a:r>
                      <a:r>
                        <a:rPr lang="en-GB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ahoma"/>
                          <a:cs typeface="Tahoma"/>
                        </a:rPr>
                        <a:t> in a nucleus. </a:t>
                      </a:r>
                      <a:endParaRPr lang="en-GB" sz="1000" b="0" i="0" u="none" strike="noStrike" dirty="0">
                        <a:solidFill>
                          <a:srgbClr val="000000"/>
                        </a:solidFill>
                        <a:effectLst/>
                        <a:latin typeface="Tahoma"/>
                        <a:cs typeface="Tahoma"/>
                      </a:endParaRP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1000" b="0" i="0" u="none" strike="noStrike" dirty="0">
                        <a:solidFill>
                          <a:srgbClr val="000000"/>
                        </a:solidFill>
                        <a:effectLst/>
                        <a:latin typeface="Tahoma"/>
                        <a:cs typeface="Tahoma"/>
                      </a:endParaRP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000" dirty="0"/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ahoma"/>
                          <a:cs typeface="Tahoma"/>
                        </a:rPr>
                        <a:t>Y</a:t>
                      </a:r>
                      <a:endParaRPr lang="en-GB" sz="1000" b="0" i="0" u="none" strike="noStrike" dirty="0">
                        <a:solidFill>
                          <a:srgbClr val="000000"/>
                        </a:solidFill>
                        <a:effectLst/>
                        <a:latin typeface="Tahoma"/>
                        <a:cs typeface="Tahoma"/>
                      </a:endParaRP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12942">
                <a:tc>
                  <a:txBody>
                    <a:bodyPr/>
                    <a:lstStyle/>
                    <a:p>
                      <a:pPr algn="l" fontAlgn="ctr"/>
                      <a:r>
                        <a:rPr lang="en-GB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ahoma"/>
                          <a:cs typeface="Tahoma"/>
                        </a:rPr>
                        <a:t>10 Plasmid</a:t>
                      </a:r>
                      <a:endParaRPr lang="en-GB" sz="1000" b="0" i="0" u="none" strike="noStrike" dirty="0">
                        <a:solidFill>
                          <a:srgbClr val="000000"/>
                        </a:solidFill>
                        <a:effectLst/>
                        <a:latin typeface="Tahoma"/>
                        <a:cs typeface="Tahoma"/>
                      </a:endParaRP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GB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ahoma"/>
                          <a:cs typeface="Tahoma"/>
                        </a:rPr>
                        <a:t>A </a:t>
                      </a:r>
                      <a:r>
                        <a:rPr lang="en-GB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ahoma"/>
                          <a:cs typeface="Tahoma"/>
                        </a:rPr>
                        <a:t>small circle of DNA</a:t>
                      </a:r>
                      <a:r>
                        <a:rPr lang="en-GB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ahoma"/>
                          <a:cs typeface="Tahoma"/>
                        </a:rPr>
                        <a:t>, may contain genes associated with antibiotic resistance.</a:t>
                      </a:r>
                      <a:r>
                        <a:rPr lang="en-GB" sz="10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Tahoma"/>
                          <a:cs typeface="Tahoma"/>
                        </a:rPr>
                        <a:t> </a:t>
                      </a:r>
                      <a:endParaRPr lang="en-GB" sz="1000" b="0" i="0" u="none" strike="noStrike" dirty="0">
                        <a:solidFill>
                          <a:srgbClr val="000000"/>
                        </a:solidFill>
                        <a:effectLst/>
                        <a:latin typeface="Tahoma"/>
                        <a:cs typeface="Tahoma"/>
                      </a:endParaRP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1000" b="0" i="0" u="none" strike="noStrike" dirty="0">
                        <a:solidFill>
                          <a:srgbClr val="000000"/>
                        </a:solidFill>
                        <a:effectLst/>
                        <a:latin typeface="Tahoma"/>
                        <a:cs typeface="Tahoma"/>
                      </a:endParaRP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000" dirty="0"/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ahoma"/>
                          <a:cs typeface="Tahoma"/>
                        </a:rPr>
                        <a:t>Y</a:t>
                      </a:r>
                      <a:endParaRPr lang="en-GB" sz="1000" b="0" i="0" u="none" strike="noStrike" dirty="0">
                        <a:solidFill>
                          <a:srgbClr val="000000"/>
                        </a:solidFill>
                        <a:effectLst/>
                        <a:latin typeface="Tahoma"/>
                        <a:cs typeface="Tahoma"/>
                      </a:endParaRP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3295870"/>
              </p:ext>
            </p:extLst>
          </p:nvPr>
        </p:nvGraphicFramePr>
        <p:xfrm>
          <a:off x="162185" y="103061"/>
          <a:ext cx="1920615" cy="29063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20615"/>
              </a:tblGrid>
              <a:tr h="290639">
                <a:tc>
                  <a:txBody>
                    <a:bodyPr/>
                    <a:lstStyle/>
                    <a:p>
                      <a:r>
                        <a:rPr lang="en-US" sz="1100" dirty="0" smtClean="0">
                          <a:solidFill>
                            <a:schemeClr val="tx1"/>
                          </a:solidFill>
                          <a:latin typeface="Tahoma"/>
                          <a:cs typeface="Tahoma"/>
                        </a:rPr>
                        <a:t>Cell Biology</a:t>
                      </a:r>
                      <a:endParaRPr lang="en-US" sz="1100" dirty="0">
                        <a:solidFill>
                          <a:schemeClr val="tx1"/>
                        </a:solidFill>
                        <a:latin typeface="Tahoma"/>
                        <a:cs typeface="Tahoma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pic>
        <p:nvPicPr>
          <p:cNvPr id="1034" name="Picture 10" descr="Image result for plant cell labelled gcse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5481"/>
          <a:stretch/>
        </p:blipFill>
        <p:spPr bwMode="auto">
          <a:xfrm>
            <a:off x="8655461" y="277309"/>
            <a:ext cx="3269475" cy="17678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Image result for bacteria cell labelled gcs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84349" y="555504"/>
            <a:ext cx="1898905" cy="14731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10" name="Table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07944065"/>
              </p:ext>
            </p:extLst>
          </p:nvPr>
        </p:nvGraphicFramePr>
        <p:xfrm>
          <a:off x="162185" y="4244322"/>
          <a:ext cx="6084546" cy="24024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87608"/>
                <a:gridCol w="3996938"/>
              </a:tblGrid>
              <a:tr h="296813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GB" sz="11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Trebuchet MS" panose="020B0603020202020204" pitchFamily="34" charset="0"/>
                          <a:cs typeface="Tahoma"/>
                        </a:rPr>
                        <a:t>Section 2- Specialised Cells</a:t>
                      </a:r>
                      <a:endParaRPr lang="en-GB" sz="1100" b="1" i="0" u="none" strike="noStrike" dirty="0">
                        <a:solidFill>
                          <a:schemeClr val="bg1"/>
                        </a:solidFill>
                        <a:effectLst/>
                        <a:latin typeface="Trebuchet MS" panose="020B0603020202020204" pitchFamily="34" charset="0"/>
                        <a:cs typeface="Tahoma"/>
                      </a:endParaRPr>
                    </a:p>
                    <a:p>
                      <a:pPr algn="l" fontAlgn="b"/>
                      <a:r>
                        <a:rPr lang="en-GB" sz="10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Trebuchet MS" panose="020B0603020202020204" pitchFamily="34" charset="0"/>
                          <a:cs typeface="Tahoma"/>
                        </a:rPr>
                        <a:t> </a:t>
                      </a:r>
                      <a:endParaRPr lang="en-GB" sz="1000" b="0" i="0" u="none" strike="noStrike" dirty="0">
                        <a:solidFill>
                          <a:schemeClr val="bg1"/>
                        </a:solidFill>
                        <a:effectLst/>
                        <a:latin typeface="Trebuchet MS" panose="020B0603020202020204" pitchFamily="34" charset="0"/>
                        <a:cs typeface="Tahoma"/>
                      </a:endParaRP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GB" sz="1000" b="0" i="0" u="none" strike="noStrike" dirty="0">
                        <a:solidFill>
                          <a:srgbClr val="000000"/>
                        </a:solidFill>
                        <a:effectLst/>
                        <a:latin typeface="Tahoma"/>
                        <a:cs typeface="Tahoma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10824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0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cs typeface="Tahoma"/>
                        </a:rPr>
                        <a:t>Specialised Cell</a:t>
                      </a:r>
                      <a:endParaRPr lang="en-GB" sz="1000" b="1" i="0" u="none" strike="noStrike" dirty="0"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  <a:cs typeface="Tahoma"/>
                      </a:endParaRP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cs typeface="Tahoma"/>
                        </a:rPr>
                        <a:t>How structure relates</a:t>
                      </a:r>
                      <a:r>
                        <a:rPr lang="en-GB" sz="1000" b="1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cs typeface="Tahoma"/>
                        </a:rPr>
                        <a:t> to f</a:t>
                      </a:r>
                      <a:r>
                        <a:rPr lang="en-GB" sz="10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cs typeface="Tahoma"/>
                        </a:rPr>
                        <a:t>unction</a:t>
                      </a:r>
                      <a:endParaRPr lang="en-GB" sz="1000" b="1" i="0" u="none" strike="noStrike" dirty="0"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  <a:cs typeface="Tahoma"/>
                      </a:endParaRP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</a:tr>
              <a:tr h="229156">
                <a:tc>
                  <a:txBody>
                    <a:bodyPr/>
                    <a:lstStyle/>
                    <a:p>
                      <a:pPr marL="0" indent="0" algn="l" fontAlgn="ctr">
                        <a:buNone/>
                      </a:pPr>
                      <a:r>
                        <a:rPr lang="en-GB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  <a:cs typeface="Tahoma"/>
                        </a:rPr>
                        <a:t>11</a:t>
                      </a:r>
                      <a:r>
                        <a:rPr lang="en-GB" sz="10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  <a:cs typeface="Tahoma"/>
                        </a:rPr>
                        <a:t> Sperm Cell</a:t>
                      </a:r>
                      <a:endParaRPr lang="en-GB" sz="1000" b="0" i="0" u="none" strike="noStrike" dirty="0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  <a:cs typeface="Tahoma"/>
                      </a:endParaRP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  <a:cs typeface="Tahoma"/>
                        </a:rPr>
                        <a:t>Acrosome contains enzyme to break into egg,</a:t>
                      </a:r>
                      <a:r>
                        <a:rPr lang="en-GB" sz="10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  <a:cs typeface="Tahoma"/>
                        </a:rPr>
                        <a:t> tail to swim. Many mitochondria to provide energy. </a:t>
                      </a:r>
                      <a:endParaRPr lang="en-GB" sz="1000" b="0" i="0" u="none" strike="noStrike" dirty="0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  <a:cs typeface="Tahoma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98636">
                <a:tc>
                  <a:txBody>
                    <a:bodyPr/>
                    <a:lstStyle/>
                    <a:p>
                      <a:pPr algn="l" fontAlgn="ctr"/>
                      <a:r>
                        <a:rPr lang="en-GB" sz="10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  <a:cs typeface="Tahoma"/>
                        </a:rPr>
                        <a:t>12 Nerve Cell </a:t>
                      </a:r>
                      <a:endParaRPr lang="en-GB" sz="1000" b="0" i="0" u="none" strike="noStrike" dirty="0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  <a:cs typeface="Tahoma"/>
                      </a:endParaRP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  <a:cs typeface="Tahoma"/>
                        </a:rPr>
                        <a:t>Long to transmit electrical impulses across a distance. </a:t>
                      </a:r>
                      <a:endParaRPr lang="en-GB" sz="1000" b="0" i="0" u="none" strike="noStrike" dirty="0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  <a:cs typeface="Tahoma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29156">
                <a:tc>
                  <a:txBody>
                    <a:bodyPr/>
                    <a:lstStyle/>
                    <a:p>
                      <a:pPr algn="l" fontAlgn="ctr"/>
                      <a:r>
                        <a:rPr lang="en-GB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  <a:cs typeface="Tahoma"/>
                        </a:rPr>
                        <a:t>13 Muscle Cell </a:t>
                      </a:r>
                      <a:endParaRPr lang="en-GB" sz="1000" b="0" i="0" u="none" strike="noStrike" dirty="0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  <a:cs typeface="Tahoma"/>
                      </a:endParaRP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GB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  <a:cs typeface="Tahoma"/>
                        </a:rPr>
                        <a:t>Contain protein fibres that contract when energy is available,</a:t>
                      </a:r>
                      <a:r>
                        <a:rPr lang="en-GB" sz="10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  <a:cs typeface="Tahoma"/>
                        </a:rPr>
                        <a:t> making the cells shorter. </a:t>
                      </a:r>
                      <a:endParaRPr lang="en-GB" sz="1000" b="0" i="0" u="none" strike="noStrike" dirty="0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  <a:cs typeface="Tahoma"/>
                      </a:endParaRP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29156">
                <a:tc>
                  <a:txBody>
                    <a:bodyPr/>
                    <a:lstStyle/>
                    <a:p>
                      <a:pPr algn="l" fontAlgn="ctr"/>
                      <a:r>
                        <a:rPr lang="en-GB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  <a:cs typeface="Tahoma"/>
                        </a:rPr>
                        <a:t>14</a:t>
                      </a:r>
                      <a:r>
                        <a:rPr lang="en-GB" sz="10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  <a:cs typeface="Tahoma"/>
                        </a:rPr>
                        <a:t> Root Hair Cell</a:t>
                      </a:r>
                      <a:endParaRPr lang="en-GB" sz="1000" b="0" i="0" u="none" strike="noStrike" dirty="0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  <a:cs typeface="Tahoma"/>
                      </a:endParaRP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GB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  <a:cs typeface="Tahoma"/>
                        </a:rPr>
                        <a:t>Long extension to provide a large surface area for water &amp; mineral absorption-</a:t>
                      </a:r>
                      <a:r>
                        <a:rPr lang="en-GB" sz="10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  <a:cs typeface="Tahoma"/>
                        </a:rPr>
                        <a:t> thin cell wall. </a:t>
                      </a:r>
                      <a:endParaRPr lang="en-GB" sz="1000" b="1" i="0" u="none" strike="noStrike" dirty="0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  <a:cs typeface="Tahoma"/>
                      </a:endParaRP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37820">
                <a:tc>
                  <a:txBody>
                    <a:bodyPr/>
                    <a:lstStyle/>
                    <a:p>
                      <a:pPr algn="l" fontAlgn="ctr"/>
                      <a:r>
                        <a:rPr lang="en-GB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ahoma"/>
                          <a:cs typeface="Tahoma"/>
                        </a:rPr>
                        <a:t>15 Xylem Cell</a:t>
                      </a:r>
                      <a:endParaRPr lang="en-GB" sz="1000" b="0" i="0" u="none" strike="noStrike" dirty="0">
                        <a:solidFill>
                          <a:srgbClr val="000000"/>
                        </a:solidFill>
                        <a:effectLst/>
                        <a:latin typeface="Tahoma"/>
                        <a:cs typeface="Tahoma"/>
                      </a:endParaRP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GB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ahoma"/>
                          <a:cs typeface="Tahoma"/>
                        </a:rPr>
                        <a:t> Waterproofed</a:t>
                      </a:r>
                      <a:r>
                        <a:rPr lang="en-GB" sz="10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Tahoma"/>
                          <a:cs typeface="Tahoma"/>
                        </a:rPr>
                        <a:t> cell wall, cells are hollow to allow water through. </a:t>
                      </a:r>
                      <a:endParaRPr lang="en-GB" sz="1000" b="0" i="0" u="none" strike="noStrike" dirty="0">
                        <a:solidFill>
                          <a:srgbClr val="000000"/>
                        </a:solidFill>
                        <a:effectLst/>
                        <a:latin typeface="Tahoma"/>
                        <a:cs typeface="Tahoma"/>
                      </a:endParaRP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39151">
                <a:tc>
                  <a:txBody>
                    <a:bodyPr/>
                    <a:lstStyle/>
                    <a:p>
                      <a:pPr algn="l" fontAlgn="ctr"/>
                      <a:r>
                        <a:rPr lang="en-GB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ahoma"/>
                          <a:cs typeface="Tahoma"/>
                        </a:rPr>
                        <a:t>16 Phloem Cell </a:t>
                      </a:r>
                      <a:endParaRPr lang="en-GB" sz="1000" b="0" i="0" u="none" strike="noStrike" dirty="0">
                        <a:solidFill>
                          <a:srgbClr val="000000"/>
                        </a:solidFill>
                        <a:effectLst/>
                        <a:latin typeface="Tahoma"/>
                        <a:cs typeface="Tahoma"/>
                      </a:endParaRP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GB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ahoma"/>
                          <a:cs typeface="Tahoma"/>
                        </a:rPr>
                        <a:t>Some cell shave a lot of mitochondria</a:t>
                      </a:r>
                      <a:r>
                        <a:rPr lang="en-GB" sz="10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Tahoma"/>
                          <a:cs typeface="Tahoma"/>
                        </a:rPr>
                        <a:t> to give energy for active transport. Some cells have little cytoplasm for sugars to move through easily. </a:t>
                      </a:r>
                      <a:endParaRPr lang="en-GB" sz="1000" b="0" i="0" u="none" strike="noStrike" dirty="0">
                        <a:solidFill>
                          <a:srgbClr val="000000"/>
                        </a:solidFill>
                        <a:effectLst/>
                        <a:latin typeface="Tahoma"/>
                        <a:cs typeface="Tahoma"/>
                      </a:endParaRP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11" name="Table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58543720"/>
              </p:ext>
            </p:extLst>
          </p:nvPr>
        </p:nvGraphicFramePr>
        <p:xfrm>
          <a:off x="6465944" y="2240617"/>
          <a:ext cx="5607967" cy="182373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24094"/>
                <a:gridCol w="3683873"/>
              </a:tblGrid>
              <a:tr h="244908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GB" sz="11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Trebuchet MS" panose="020B0603020202020204" pitchFamily="34" charset="0"/>
                          <a:cs typeface="Tahoma"/>
                        </a:rPr>
                        <a:t>Section 3-</a:t>
                      </a:r>
                      <a:r>
                        <a:rPr lang="en-GB" sz="1100" b="1" i="0" u="none" strike="noStrike" baseline="0" dirty="0" smtClean="0">
                          <a:solidFill>
                            <a:schemeClr val="bg1"/>
                          </a:solidFill>
                          <a:effectLst/>
                          <a:latin typeface="Trebuchet MS" panose="020B0603020202020204" pitchFamily="34" charset="0"/>
                          <a:cs typeface="Tahoma"/>
                        </a:rPr>
                        <a:t> </a:t>
                      </a:r>
                      <a:r>
                        <a:rPr lang="en-GB" sz="11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Trebuchet MS" panose="020B0603020202020204" pitchFamily="34" charset="0"/>
                          <a:cs typeface="Tahoma"/>
                        </a:rPr>
                        <a:t> Microscopy</a:t>
                      </a:r>
                      <a:endParaRPr lang="en-GB" sz="1100" b="1" i="0" u="none" strike="noStrike" dirty="0">
                        <a:solidFill>
                          <a:schemeClr val="bg1"/>
                        </a:solidFill>
                        <a:effectLst/>
                        <a:latin typeface="Trebuchet MS" panose="020B0603020202020204" pitchFamily="34" charset="0"/>
                        <a:cs typeface="Tahoma"/>
                      </a:endParaRPr>
                    </a:p>
                    <a:p>
                      <a:pPr algn="l" fontAlgn="b"/>
                      <a:r>
                        <a:rPr lang="en-GB" sz="10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Trebuchet MS" panose="020B0603020202020204" pitchFamily="34" charset="0"/>
                          <a:cs typeface="Tahoma"/>
                        </a:rPr>
                        <a:t> </a:t>
                      </a:r>
                      <a:endParaRPr lang="en-GB" sz="1000" b="0" i="0" u="none" strike="noStrike" dirty="0">
                        <a:solidFill>
                          <a:schemeClr val="bg1"/>
                        </a:solidFill>
                        <a:effectLst/>
                        <a:latin typeface="Trebuchet MS" panose="020B0603020202020204" pitchFamily="34" charset="0"/>
                        <a:cs typeface="Tahoma"/>
                      </a:endParaRP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GB" sz="1000" b="0" i="0" u="none" strike="noStrike" dirty="0">
                        <a:solidFill>
                          <a:srgbClr val="000000"/>
                        </a:solidFill>
                        <a:effectLst/>
                        <a:latin typeface="Tahoma"/>
                        <a:cs typeface="Tahoma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458035">
                <a:tc>
                  <a:txBody>
                    <a:bodyPr/>
                    <a:lstStyle/>
                    <a:p>
                      <a:pPr marL="0" indent="0" algn="l" fontAlgn="ctr">
                        <a:buNone/>
                      </a:pPr>
                      <a:r>
                        <a:rPr lang="en-GB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  <a:cs typeface="Tahoma"/>
                        </a:rPr>
                        <a:t>17 Magnification </a:t>
                      </a:r>
                      <a:endParaRPr lang="en-GB" sz="1000" b="0" i="0" u="none" strike="noStrike" dirty="0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  <a:cs typeface="Tahoma"/>
                      </a:endParaRP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  <a:cs typeface="Tahoma"/>
                        </a:rPr>
                        <a:t>Tells</a:t>
                      </a:r>
                      <a:r>
                        <a:rPr lang="en-GB" sz="10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  <a:cs typeface="Tahoma"/>
                        </a:rPr>
                        <a:t> you how many times bigger a microscope makes an object. </a:t>
                      </a:r>
                      <a:r>
                        <a:rPr lang="en-GB" sz="1000" b="1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  <a:cs typeface="Tahoma"/>
                        </a:rPr>
                        <a:t>Magnification = length of magnified object ÷ length of actual object</a:t>
                      </a:r>
                      <a:endParaRPr lang="en-GB" sz="1000" b="1" i="0" u="none" strike="noStrike" dirty="0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  <a:cs typeface="Tahoma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33691">
                <a:tc>
                  <a:txBody>
                    <a:bodyPr/>
                    <a:lstStyle/>
                    <a:p>
                      <a:pPr algn="l" fontAlgn="ctr"/>
                      <a:r>
                        <a:rPr lang="en-GB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  <a:cs typeface="Tahoma"/>
                        </a:rPr>
                        <a:t>18 Resolution</a:t>
                      </a:r>
                      <a:endParaRPr lang="en-GB" sz="1000" b="0" i="0" u="none" strike="noStrike" dirty="0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  <a:cs typeface="Tahoma"/>
                      </a:endParaRP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  <a:cs typeface="Tahoma"/>
                        </a:rPr>
                        <a:t>The ability</a:t>
                      </a:r>
                      <a:r>
                        <a:rPr lang="en-GB" sz="10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  <a:cs typeface="Tahoma"/>
                        </a:rPr>
                        <a:t> of a microscope to distinguish between 2 separate points. </a:t>
                      </a:r>
                      <a:endParaRPr lang="en-GB" sz="1000" b="0" i="0" u="none" strike="noStrike" dirty="0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  <a:cs typeface="Tahoma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33691">
                <a:tc>
                  <a:txBody>
                    <a:bodyPr/>
                    <a:lstStyle/>
                    <a:p>
                      <a:pPr algn="l" fontAlgn="ctr"/>
                      <a:r>
                        <a:rPr lang="en-GB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  <a:cs typeface="Tahoma"/>
                        </a:rPr>
                        <a:t>19 Light Microscope</a:t>
                      </a:r>
                      <a:endParaRPr lang="en-GB" sz="1000" b="0" i="0" u="none" strike="noStrike" dirty="0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  <a:cs typeface="Tahoma"/>
                      </a:endParaRP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GB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  <a:cs typeface="Tahoma"/>
                        </a:rPr>
                        <a:t>A basic microscope,</a:t>
                      </a:r>
                      <a:r>
                        <a:rPr lang="en-GB" sz="10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  <a:cs typeface="Tahoma"/>
                        </a:rPr>
                        <a:t> using light.</a:t>
                      </a:r>
                      <a:r>
                        <a:rPr lang="en-GB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  <a:cs typeface="Tahoma"/>
                        </a:rPr>
                        <a:t> Can magnify</a:t>
                      </a:r>
                      <a:r>
                        <a:rPr lang="en-GB" sz="10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  <a:cs typeface="Tahoma"/>
                        </a:rPr>
                        <a:t> objects ×1500</a:t>
                      </a:r>
                      <a:endParaRPr lang="en-GB" sz="1000" b="0" i="0" u="none" strike="noStrike" dirty="0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  <a:cs typeface="Tahoma"/>
                      </a:endParaRP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458035">
                <a:tc>
                  <a:txBody>
                    <a:bodyPr/>
                    <a:lstStyle/>
                    <a:p>
                      <a:pPr algn="l" fontAlgn="ctr"/>
                      <a:r>
                        <a:rPr lang="en-GB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  <a:cs typeface="Tahoma"/>
                        </a:rPr>
                        <a:t>20 Electron Microscope </a:t>
                      </a:r>
                      <a:endParaRPr lang="en-GB" sz="1000" b="0" i="0" u="none" strike="noStrike" dirty="0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  <a:cs typeface="Tahoma"/>
                      </a:endParaRP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GB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  <a:cs typeface="Tahoma"/>
                        </a:rPr>
                        <a:t>A microscope</a:t>
                      </a:r>
                      <a:r>
                        <a:rPr lang="en-GB" sz="10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  <a:cs typeface="Tahoma"/>
                        </a:rPr>
                        <a:t> which uses electrons, to magnify images more than a light microscope. Gives greater detail. Can magnify objects ×2,000,000</a:t>
                      </a:r>
                      <a:endParaRPr lang="en-GB" sz="1000" b="1" i="0" u="none" strike="noStrike" dirty="0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  <a:cs typeface="Tahoma"/>
                      </a:endParaRP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13" name="Table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18734369"/>
              </p:ext>
            </p:extLst>
          </p:nvPr>
        </p:nvGraphicFramePr>
        <p:xfrm>
          <a:off x="8520383" y="5356264"/>
          <a:ext cx="3553528" cy="117615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19216"/>
                <a:gridCol w="2334312"/>
              </a:tblGrid>
              <a:tr h="295526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GB" sz="11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Trebuchet MS" panose="020B0603020202020204" pitchFamily="34" charset="0"/>
                          <a:cs typeface="Tahoma"/>
                        </a:rPr>
                        <a:t>Section 4- Orders of Magnitude</a:t>
                      </a:r>
                      <a:endParaRPr lang="en-GB" sz="1100" b="1" i="0" u="none" strike="noStrike" dirty="0">
                        <a:solidFill>
                          <a:schemeClr val="bg1"/>
                        </a:solidFill>
                        <a:effectLst/>
                        <a:latin typeface="Trebuchet MS" panose="020B0603020202020204" pitchFamily="34" charset="0"/>
                        <a:cs typeface="Tahoma"/>
                      </a:endParaRPr>
                    </a:p>
                    <a:p>
                      <a:pPr algn="l" fontAlgn="b"/>
                      <a:r>
                        <a:rPr lang="en-GB" sz="10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Trebuchet MS" panose="020B0603020202020204" pitchFamily="34" charset="0"/>
                          <a:cs typeface="Tahoma"/>
                        </a:rPr>
                        <a:t> </a:t>
                      </a:r>
                      <a:endParaRPr lang="en-GB" sz="1000" b="0" i="0" u="none" strike="noStrike" dirty="0">
                        <a:solidFill>
                          <a:schemeClr val="bg1"/>
                        </a:solidFill>
                        <a:effectLst/>
                        <a:latin typeface="Trebuchet MS" panose="020B0603020202020204" pitchFamily="34" charset="0"/>
                        <a:cs typeface="Tahoma"/>
                      </a:endParaRP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GB" sz="1000" b="0" i="0" u="none" strike="noStrike" dirty="0">
                        <a:solidFill>
                          <a:srgbClr val="000000"/>
                        </a:solidFill>
                        <a:effectLst/>
                        <a:latin typeface="Tahoma"/>
                        <a:cs typeface="Tahoma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172820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0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cs typeface="Tahoma"/>
                        </a:rPr>
                        <a:t>Unit Prefix</a:t>
                      </a:r>
                      <a:endParaRPr lang="en-GB" sz="1000" b="1" i="0" u="none" strike="noStrike" dirty="0"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  <a:cs typeface="Tahoma"/>
                      </a:endParaRP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cs typeface="Tahoma"/>
                        </a:rPr>
                        <a:t>Size in Metres</a:t>
                      </a:r>
                      <a:endParaRPr lang="en-GB" sz="1000" b="1" i="0" u="none" strike="noStrike" dirty="0"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  <a:cs typeface="Tahoma"/>
                      </a:endParaRP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</a:tr>
              <a:tr h="146635">
                <a:tc>
                  <a:txBody>
                    <a:bodyPr/>
                    <a:lstStyle/>
                    <a:p>
                      <a:pPr marL="0" indent="0" algn="l" fontAlgn="ctr">
                        <a:buNone/>
                      </a:pPr>
                      <a:r>
                        <a:rPr lang="en-GB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  <a:cs typeface="Tahoma"/>
                        </a:rPr>
                        <a:t>Centimetre</a:t>
                      </a:r>
                      <a:r>
                        <a:rPr lang="en-GB" sz="10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  <a:cs typeface="Tahoma"/>
                        </a:rPr>
                        <a:t> (cm)</a:t>
                      </a:r>
                      <a:endParaRPr lang="en-GB" sz="1000" b="0" i="0" u="none" strike="noStrike" dirty="0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  <a:cs typeface="Tahoma"/>
                      </a:endParaRP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  <a:cs typeface="Tahoma"/>
                        </a:rPr>
                        <a:t>0.01m</a:t>
                      </a:r>
                      <a:r>
                        <a:rPr lang="en-GB" sz="10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  <a:cs typeface="Tahoma"/>
                        </a:rPr>
                        <a:t>                  100 cm= 1m</a:t>
                      </a:r>
                      <a:endParaRPr lang="en-GB" sz="1000" b="0" i="0" u="none" strike="noStrike" dirty="0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  <a:cs typeface="Tahoma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62830">
                <a:tc>
                  <a:txBody>
                    <a:bodyPr/>
                    <a:lstStyle/>
                    <a:p>
                      <a:pPr algn="l" fontAlgn="ctr"/>
                      <a:r>
                        <a:rPr lang="en-GB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  <a:cs typeface="Tahoma"/>
                        </a:rPr>
                        <a:t>Millimetre (mm)</a:t>
                      </a:r>
                      <a:endParaRPr lang="en-GB" sz="1000" b="0" i="0" u="none" strike="noStrike" dirty="0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  <a:cs typeface="Tahoma"/>
                      </a:endParaRP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  <a:cs typeface="Tahoma"/>
                        </a:rPr>
                        <a:t>0.001m</a:t>
                      </a:r>
                      <a:r>
                        <a:rPr lang="en-GB" sz="10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  <a:cs typeface="Tahoma"/>
                        </a:rPr>
                        <a:t>                1000 mm= 1m</a:t>
                      </a:r>
                      <a:endParaRPr lang="en-GB" sz="1000" b="0" i="0" u="none" strike="noStrike" dirty="0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  <a:cs typeface="Tahoma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46635">
                <a:tc>
                  <a:txBody>
                    <a:bodyPr/>
                    <a:lstStyle/>
                    <a:p>
                      <a:pPr algn="l" fontAlgn="ctr"/>
                      <a:r>
                        <a:rPr lang="en-GB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  <a:cs typeface="Tahoma"/>
                        </a:rPr>
                        <a:t>Micrometre (µm)</a:t>
                      </a:r>
                      <a:endParaRPr lang="en-GB" sz="1000" b="0" i="0" u="none" strike="noStrike" dirty="0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  <a:cs typeface="Tahoma"/>
                      </a:endParaRP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GB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  <a:cs typeface="Tahoma"/>
                        </a:rPr>
                        <a:t>0.000001m           1000000 µm =</a:t>
                      </a:r>
                      <a:r>
                        <a:rPr lang="en-GB" sz="10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  <a:cs typeface="Tahoma"/>
                        </a:rPr>
                        <a:t> 1m</a:t>
                      </a:r>
                      <a:endParaRPr lang="en-GB" sz="1000" b="0" i="0" u="none" strike="noStrike" dirty="0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  <a:cs typeface="Tahoma"/>
                      </a:endParaRP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75290">
                <a:tc>
                  <a:txBody>
                    <a:bodyPr/>
                    <a:lstStyle/>
                    <a:p>
                      <a:pPr algn="l" fontAlgn="ctr"/>
                      <a:r>
                        <a:rPr lang="en-GB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  <a:cs typeface="Tahoma"/>
                        </a:rPr>
                        <a:t>Nanometre (nm)</a:t>
                      </a:r>
                      <a:endParaRPr lang="en-GB" sz="1000" b="0" i="0" u="none" strike="noStrike" dirty="0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  <a:cs typeface="Tahoma"/>
                      </a:endParaRP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GB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  <a:cs typeface="Tahoma"/>
                        </a:rPr>
                        <a:t>0.000000001m      1000000000 nm = 1m</a:t>
                      </a:r>
                      <a:endParaRPr lang="en-GB" sz="1000" b="1" i="0" u="none" strike="noStrike" dirty="0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  <a:cs typeface="Tahoma"/>
                      </a:endParaRP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pic>
        <p:nvPicPr>
          <p:cNvPr id="1026" name="Picture 2" descr="Image result for sperm cell labelled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65304" y="4136916"/>
            <a:ext cx="2403002" cy="11124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Image result for nerve cell labelled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67665" y="4064348"/>
            <a:ext cx="3006246" cy="11850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Image result for root hair cell labelled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5829" y="5461349"/>
            <a:ext cx="1939020" cy="10710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14" name="Table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23305088"/>
              </p:ext>
            </p:extLst>
          </p:nvPr>
        </p:nvGraphicFramePr>
        <p:xfrm>
          <a:off x="6425829" y="134050"/>
          <a:ext cx="1920615" cy="29063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20615"/>
              </a:tblGrid>
              <a:tr h="290639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>
                          <a:solidFill>
                            <a:schemeClr val="tx1"/>
                          </a:solidFill>
                          <a:latin typeface="Tahoma"/>
                          <a:cs typeface="Tahoma"/>
                        </a:rPr>
                        <a:t>Bacterial Cell</a:t>
                      </a:r>
                      <a:endParaRPr lang="en-US" sz="1100" dirty="0">
                        <a:solidFill>
                          <a:schemeClr val="tx1"/>
                        </a:solidFill>
                        <a:latin typeface="Tahoma"/>
                        <a:cs typeface="Tahoma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944276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61</TotalTime>
  <Words>418</Words>
  <Application>Microsoft Office PowerPoint</Application>
  <PresentationFormat>Widescreen</PresentationFormat>
  <Paragraphs>88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Arial</vt:lpstr>
      <vt:lpstr>Calibri</vt:lpstr>
      <vt:lpstr>Calibri Light</vt:lpstr>
      <vt:lpstr>Tahoma</vt:lpstr>
      <vt:lpstr>Trebuchet MS</vt:lpstr>
      <vt:lpstr>1_Office Theme</vt:lpstr>
      <vt:lpstr>PowerPoint Presentation</vt:lpstr>
    </vt:vector>
  </TitlesOfParts>
  <Company>Greenwood Academy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Charlotte Jenner</dc:creator>
  <cp:lastModifiedBy>Rachael Pearce</cp:lastModifiedBy>
  <cp:revision>18</cp:revision>
  <dcterms:created xsi:type="dcterms:W3CDTF">2017-03-30T14:47:19Z</dcterms:created>
  <dcterms:modified xsi:type="dcterms:W3CDTF">2018-06-08T09:35:39Z</dcterms:modified>
</cp:coreProperties>
</file>