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1" r:id="rId2"/>
  </p:sldMasterIdLst>
  <p:notesMasterIdLst>
    <p:notesMasterId r:id="rId25"/>
  </p:notesMasterIdLst>
  <p:sldIdLst>
    <p:sldId id="257" r:id="rId3"/>
    <p:sldId id="258" r:id="rId4"/>
    <p:sldId id="259" r:id="rId5"/>
    <p:sldId id="260" r:id="rId6"/>
    <p:sldId id="261" r:id="rId7"/>
    <p:sldId id="262" r:id="rId8"/>
    <p:sldId id="271" r:id="rId9"/>
    <p:sldId id="27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EBABD6-7846-084A-B4E9-4975971C93EE}" type="doc">
      <dgm:prSet loTypeId="urn:microsoft.com/office/officeart/2005/8/layout/funnel1" loCatId="cycle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B9F411EA-3EE1-40BE-B22C-84302ED83A78}">
      <dgm:prSet custT="1"/>
      <dgm:spPr/>
      <dgm:t>
        <a:bodyPr/>
        <a:lstStyle/>
        <a:p>
          <a:r>
            <a:rPr lang="en-GB" sz="1400" dirty="0" smtClean="0"/>
            <a:t>How do we describe motion?</a:t>
          </a:r>
          <a:endParaRPr lang="en-GB" sz="1600" dirty="0"/>
        </a:p>
      </dgm:t>
    </dgm:pt>
    <dgm:pt modelId="{1870017C-28E9-49CA-95A4-ACC9BEEF8115}" type="parTrans" cxnId="{078E82FC-755D-4AA8-AA5E-855EF4597F36}">
      <dgm:prSet/>
      <dgm:spPr/>
      <dgm:t>
        <a:bodyPr/>
        <a:lstStyle/>
        <a:p>
          <a:endParaRPr lang="en-GB"/>
        </a:p>
      </dgm:t>
    </dgm:pt>
    <dgm:pt modelId="{7F5B27F9-6832-43EF-B3C2-A40D5498865D}" type="sibTrans" cxnId="{078E82FC-755D-4AA8-AA5E-855EF4597F36}">
      <dgm:prSet/>
      <dgm:spPr/>
      <dgm:t>
        <a:bodyPr/>
        <a:lstStyle/>
        <a:p>
          <a:endParaRPr lang="en-GB"/>
        </a:p>
      </dgm:t>
    </dgm:pt>
    <dgm:pt modelId="{AB5548B8-5630-4DE8-B0A9-5053C4C66B13}">
      <dgm:prSet custT="1"/>
      <dgm:spPr/>
      <dgm:t>
        <a:bodyPr/>
        <a:lstStyle/>
        <a:p>
          <a:r>
            <a:rPr lang="en-GB" sz="1600" dirty="0" smtClean="0"/>
            <a:t>What is acceleration?</a:t>
          </a:r>
          <a:endParaRPr lang="en-GB" sz="1600" dirty="0"/>
        </a:p>
      </dgm:t>
    </dgm:pt>
    <dgm:pt modelId="{80C201ED-8739-418B-B613-BEC9BBA441A1}" type="parTrans" cxnId="{C8D975C0-0B73-4AE5-A492-6DF23AD6B32B}">
      <dgm:prSet/>
      <dgm:spPr/>
      <dgm:t>
        <a:bodyPr/>
        <a:lstStyle/>
        <a:p>
          <a:endParaRPr lang="en-GB"/>
        </a:p>
      </dgm:t>
    </dgm:pt>
    <dgm:pt modelId="{DA947E49-8B6E-40B3-99F3-D2F55A3CC383}" type="sibTrans" cxnId="{C8D975C0-0B73-4AE5-A492-6DF23AD6B32B}">
      <dgm:prSet/>
      <dgm:spPr/>
      <dgm:t>
        <a:bodyPr/>
        <a:lstStyle/>
        <a:p>
          <a:endParaRPr lang="en-GB"/>
        </a:p>
      </dgm:t>
    </dgm:pt>
    <dgm:pt modelId="{7FDC319F-0C0F-4363-820D-252FF22588BA}">
      <dgm:prSet custT="1"/>
      <dgm:spPr/>
      <dgm:t>
        <a:bodyPr/>
        <a:lstStyle/>
        <a:p>
          <a:r>
            <a:rPr lang="en-GB" sz="1600" dirty="0" smtClean="0"/>
            <a:t>How do we measure motion and show our results?</a:t>
          </a:r>
          <a:endParaRPr lang="en-GB" sz="1600" dirty="0"/>
        </a:p>
      </dgm:t>
    </dgm:pt>
    <dgm:pt modelId="{AE307443-2E56-4B35-A915-9DA0D9E2C7E7}" type="parTrans" cxnId="{69D6950D-E57F-48DA-8978-1698E238AAAB}">
      <dgm:prSet/>
      <dgm:spPr/>
      <dgm:t>
        <a:bodyPr/>
        <a:lstStyle/>
        <a:p>
          <a:endParaRPr lang="en-GB"/>
        </a:p>
      </dgm:t>
    </dgm:pt>
    <dgm:pt modelId="{6325236F-E403-4078-B2F6-E3ABF23B3216}" type="sibTrans" cxnId="{69D6950D-E57F-48DA-8978-1698E238AAAB}">
      <dgm:prSet/>
      <dgm:spPr/>
      <dgm:t>
        <a:bodyPr/>
        <a:lstStyle/>
        <a:p>
          <a:endParaRPr lang="en-GB"/>
        </a:p>
      </dgm:t>
    </dgm:pt>
    <dgm:pt modelId="{CF2B031C-1FE4-440A-8319-4F0698E0404E}">
      <dgm:prSet/>
      <dgm:spPr/>
      <dgm:t>
        <a:bodyPr/>
        <a:lstStyle/>
        <a:p>
          <a:r>
            <a:rPr lang="en-GB" dirty="0" smtClean="0"/>
            <a:t>How do force and mass effect acceleration?</a:t>
          </a:r>
          <a:endParaRPr lang="en-GB" dirty="0"/>
        </a:p>
      </dgm:t>
    </dgm:pt>
    <dgm:pt modelId="{FE09C1C0-5EFD-4ECD-93BC-C2202437C621}" type="parTrans" cxnId="{702FE497-B328-4BF2-B5CD-BBB8E3987162}">
      <dgm:prSet/>
      <dgm:spPr/>
      <dgm:t>
        <a:bodyPr/>
        <a:lstStyle/>
        <a:p>
          <a:endParaRPr lang="en-GB"/>
        </a:p>
      </dgm:t>
    </dgm:pt>
    <dgm:pt modelId="{4FABE943-D40B-429E-B9F9-8E0BC9FF9FC1}" type="sibTrans" cxnId="{702FE497-B328-4BF2-B5CD-BBB8E3987162}">
      <dgm:prSet/>
      <dgm:spPr/>
      <dgm:t>
        <a:bodyPr/>
        <a:lstStyle/>
        <a:p>
          <a:endParaRPr lang="en-GB"/>
        </a:p>
      </dgm:t>
    </dgm:pt>
    <dgm:pt modelId="{653FBC54-1C78-7040-AD3B-81547A6DDA59}" type="pres">
      <dgm:prSet presAssocID="{0FEBABD6-7846-084A-B4E9-4975971C93EE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89A61BF-B9E6-4848-B808-E6D2D5372335}" type="pres">
      <dgm:prSet presAssocID="{0FEBABD6-7846-084A-B4E9-4975971C93EE}" presName="ellipse" presStyleLbl="trBgShp" presStyleIdx="0" presStyleCnt="1"/>
      <dgm:spPr/>
    </dgm:pt>
    <dgm:pt modelId="{4A7E4615-CE5B-F746-9891-5FF64E17C247}" type="pres">
      <dgm:prSet presAssocID="{0FEBABD6-7846-084A-B4E9-4975971C93EE}" presName="arrow1" presStyleLbl="fgShp" presStyleIdx="0" presStyleCnt="1" custLinFactNeighborX="11952" custLinFactNeighborY="-232"/>
      <dgm:spPr/>
    </dgm:pt>
    <dgm:pt modelId="{C940B1D0-FBFF-6F46-8D07-A9EB7BE6093E}" type="pres">
      <dgm:prSet presAssocID="{0FEBABD6-7846-084A-B4E9-4975971C93EE}" presName="rectangle" presStyleLbl="revTx" presStyleIdx="0" presStyleCnt="1" custScaleX="156195" custScaleY="110828" custLinFactNeighborX="2636" custLinFactNeighborY="170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8EC688-C68F-4A5C-9C27-EFBEB4456705}" type="pres">
      <dgm:prSet presAssocID="{AB5548B8-5630-4DE8-B0A9-5053C4C66B13}" presName="item1" presStyleLbl="node1" presStyleIdx="0" presStyleCnt="3" custScaleX="145010" custScaleY="131825" custLinFactNeighborX="-5996" custLinFactNeighborY="499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94B86F6-E7B8-40C0-AD15-E7D452223048}" type="pres">
      <dgm:prSet presAssocID="{7FDC319F-0C0F-4363-820D-252FF22588BA}" presName="item2" presStyleLbl="node1" presStyleIdx="1" presStyleCnt="3" custScaleX="151611" custScaleY="119886" custLinFactNeighborX="-4316" custLinFactNeighborY="-2209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90DEE0E-D684-4DB3-8F0B-A9B173A17AE8}" type="pres">
      <dgm:prSet presAssocID="{CF2B031C-1FE4-440A-8319-4F0698E0404E}" presName="item3" presStyleLbl="node1" presStyleIdx="2" presStyleCnt="3" custScaleX="129649" custScaleY="117503" custLinFactNeighborX="32012" custLinFactNeighborY="468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A44F09F-BCD1-CD44-B22C-40D55AB002B7}" type="pres">
      <dgm:prSet presAssocID="{0FEBABD6-7846-084A-B4E9-4975971C93EE}" presName="funnel" presStyleLbl="trAlignAcc1" presStyleIdx="0" presStyleCnt="1" custScaleX="112240" custScaleY="112420" custLinFactNeighborX="449" custLinFactNeighborY="2937"/>
      <dgm:spPr>
        <a:solidFill>
          <a:srgbClr val="FFFFFF">
            <a:alpha val="40000"/>
          </a:srgbClr>
        </a:solidFill>
      </dgm:spPr>
      <dgm:t>
        <a:bodyPr/>
        <a:lstStyle/>
        <a:p>
          <a:endParaRPr lang="en-GB"/>
        </a:p>
      </dgm:t>
    </dgm:pt>
  </dgm:ptLst>
  <dgm:cxnLst>
    <dgm:cxn modelId="{81D4ACCF-4F5A-4304-A7A1-C2662EF96B40}" type="presOf" srcId="{AB5548B8-5630-4DE8-B0A9-5053C4C66B13}" destId="{694B86F6-E7B8-40C0-AD15-E7D452223048}" srcOrd="0" destOrd="0" presId="urn:microsoft.com/office/officeart/2005/8/layout/funnel1"/>
    <dgm:cxn modelId="{C8D975C0-0B73-4AE5-A492-6DF23AD6B32B}" srcId="{0FEBABD6-7846-084A-B4E9-4975971C93EE}" destId="{AB5548B8-5630-4DE8-B0A9-5053C4C66B13}" srcOrd="1" destOrd="0" parTransId="{80C201ED-8739-418B-B613-BEC9BBA441A1}" sibTransId="{DA947E49-8B6E-40B3-99F3-D2F55A3CC383}"/>
    <dgm:cxn modelId="{ACA6B591-93B7-4013-9FB0-9E683CBE38CF}" type="presOf" srcId="{B9F411EA-3EE1-40BE-B22C-84302ED83A78}" destId="{A90DEE0E-D684-4DB3-8F0B-A9B173A17AE8}" srcOrd="0" destOrd="0" presId="urn:microsoft.com/office/officeart/2005/8/layout/funnel1"/>
    <dgm:cxn modelId="{078E82FC-755D-4AA8-AA5E-855EF4597F36}" srcId="{0FEBABD6-7846-084A-B4E9-4975971C93EE}" destId="{B9F411EA-3EE1-40BE-B22C-84302ED83A78}" srcOrd="0" destOrd="0" parTransId="{1870017C-28E9-49CA-95A4-ACC9BEEF8115}" sibTransId="{7F5B27F9-6832-43EF-B3C2-A40D5498865D}"/>
    <dgm:cxn modelId="{69D6950D-E57F-48DA-8978-1698E238AAAB}" srcId="{0FEBABD6-7846-084A-B4E9-4975971C93EE}" destId="{7FDC319F-0C0F-4363-820D-252FF22588BA}" srcOrd="2" destOrd="0" parTransId="{AE307443-2E56-4B35-A915-9DA0D9E2C7E7}" sibTransId="{6325236F-E403-4078-B2F6-E3ABF23B3216}"/>
    <dgm:cxn modelId="{702FE497-B328-4BF2-B5CD-BBB8E3987162}" srcId="{0FEBABD6-7846-084A-B4E9-4975971C93EE}" destId="{CF2B031C-1FE4-440A-8319-4F0698E0404E}" srcOrd="3" destOrd="0" parTransId="{FE09C1C0-5EFD-4ECD-93BC-C2202437C621}" sibTransId="{4FABE943-D40B-429E-B9F9-8E0BC9FF9FC1}"/>
    <dgm:cxn modelId="{0DB9ECAC-24D5-4D87-B360-DE4801274517}" type="presOf" srcId="{CF2B031C-1FE4-440A-8319-4F0698E0404E}" destId="{C940B1D0-FBFF-6F46-8D07-A9EB7BE6093E}" srcOrd="0" destOrd="0" presId="urn:microsoft.com/office/officeart/2005/8/layout/funnel1"/>
    <dgm:cxn modelId="{1C6B6949-E911-40D8-A1E6-D8E6E313BA92}" type="presOf" srcId="{7FDC319F-0C0F-4363-820D-252FF22588BA}" destId="{838EC688-C68F-4A5C-9C27-EFBEB4456705}" srcOrd="0" destOrd="0" presId="urn:microsoft.com/office/officeart/2005/8/layout/funnel1"/>
    <dgm:cxn modelId="{8EE6CD3D-2386-4F29-9A32-68522C6EFF87}" type="presOf" srcId="{0FEBABD6-7846-084A-B4E9-4975971C93EE}" destId="{653FBC54-1C78-7040-AD3B-81547A6DDA59}" srcOrd="0" destOrd="0" presId="urn:microsoft.com/office/officeart/2005/8/layout/funnel1"/>
    <dgm:cxn modelId="{FC1D3FB1-FCDD-42E2-9984-34C94E9AF9D3}" type="presParOf" srcId="{653FBC54-1C78-7040-AD3B-81547A6DDA59}" destId="{B89A61BF-B9E6-4848-B808-E6D2D5372335}" srcOrd="0" destOrd="0" presId="urn:microsoft.com/office/officeart/2005/8/layout/funnel1"/>
    <dgm:cxn modelId="{2349F7F0-E1DD-4D7E-B22E-494A9AE1156A}" type="presParOf" srcId="{653FBC54-1C78-7040-AD3B-81547A6DDA59}" destId="{4A7E4615-CE5B-F746-9891-5FF64E17C247}" srcOrd="1" destOrd="0" presId="urn:microsoft.com/office/officeart/2005/8/layout/funnel1"/>
    <dgm:cxn modelId="{0DCF85F7-F765-43EB-BB44-E19E2D5895FE}" type="presParOf" srcId="{653FBC54-1C78-7040-AD3B-81547A6DDA59}" destId="{C940B1D0-FBFF-6F46-8D07-A9EB7BE6093E}" srcOrd="2" destOrd="0" presId="urn:microsoft.com/office/officeart/2005/8/layout/funnel1"/>
    <dgm:cxn modelId="{76A8CA3B-3391-4FA9-86F9-D3BD3C12230F}" type="presParOf" srcId="{653FBC54-1C78-7040-AD3B-81547A6DDA59}" destId="{838EC688-C68F-4A5C-9C27-EFBEB4456705}" srcOrd="3" destOrd="0" presId="urn:microsoft.com/office/officeart/2005/8/layout/funnel1"/>
    <dgm:cxn modelId="{543BD4F8-F692-4F29-919C-94DFD2169FA6}" type="presParOf" srcId="{653FBC54-1C78-7040-AD3B-81547A6DDA59}" destId="{694B86F6-E7B8-40C0-AD15-E7D452223048}" srcOrd="4" destOrd="0" presId="urn:microsoft.com/office/officeart/2005/8/layout/funnel1"/>
    <dgm:cxn modelId="{31819A60-170B-4C9B-AB05-A0E0A0EE328A}" type="presParOf" srcId="{653FBC54-1C78-7040-AD3B-81547A6DDA59}" destId="{A90DEE0E-D684-4DB3-8F0B-A9B173A17AE8}" srcOrd="5" destOrd="0" presId="urn:microsoft.com/office/officeart/2005/8/layout/funnel1"/>
    <dgm:cxn modelId="{EC212D08-F474-453F-B536-8129BF26A424}" type="presParOf" srcId="{653FBC54-1C78-7040-AD3B-81547A6DDA59}" destId="{7A44F09F-BCD1-CD44-B22C-40D55AB002B7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9A61BF-B9E6-4848-B808-E6D2D5372335}">
      <dsp:nvSpPr>
        <dsp:cNvPr id="0" name=""/>
        <dsp:cNvSpPr/>
      </dsp:nvSpPr>
      <dsp:spPr>
        <a:xfrm>
          <a:off x="2040575" y="269549"/>
          <a:ext cx="3793785" cy="1317531"/>
        </a:xfrm>
        <a:prstGeom prst="ellipse">
          <a:avLst/>
        </a:prstGeom>
        <a:solidFill>
          <a:schemeClr val="accent4">
            <a:tint val="50000"/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7E4615-CE5B-F746-9891-5FF64E17C247}">
      <dsp:nvSpPr>
        <dsp:cNvPr id="0" name=""/>
        <dsp:cNvSpPr/>
      </dsp:nvSpPr>
      <dsp:spPr>
        <a:xfrm>
          <a:off x="3663609" y="3494646"/>
          <a:ext cx="735229" cy="470547"/>
        </a:xfrm>
        <a:prstGeom prst="down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40B1D0-FBFF-6F46-8D07-A9EB7BE6093E}">
      <dsp:nvSpPr>
        <dsp:cNvPr id="0" name=""/>
        <dsp:cNvSpPr/>
      </dsp:nvSpPr>
      <dsp:spPr>
        <a:xfrm>
          <a:off x="1280236" y="3824408"/>
          <a:ext cx="5512281" cy="977808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/>
            <a:t>How do force and mass effect acceleration?</a:t>
          </a:r>
          <a:endParaRPr lang="en-GB" sz="2300" kern="1200" dirty="0"/>
        </a:p>
      </dsp:txBody>
      <dsp:txXfrm>
        <a:off x="1280236" y="3824408"/>
        <a:ext cx="5512281" cy="977808"/>
      </dsp:txXfrm>
    </dsp:sp>
    <dsp:sp modelId="{838EC688-C68F-4A5C-9C27-EFBEB4456705}">
      <dsp:nvSpPr>
        <dsp:cNvPr id="0" name=""/>
        <dsp:cNvSpPr/>
      </dsp:nvSpPr>
      <dsp:spPr>
        <a:xfrm>
          <a:off x="3042680" y="1544380"/>
          <a:ext cx="1919081" cy="174458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How do we measure motion and show our results?</a:t>
          </a:r>
          <a:endParaRPr lang="en-GB" sz="1600" kern="1200" dirty="0"/>
        </a:p>
      </dsp:txBody>
      <dsp:txXfrm>
        <a:off x="3323723" y="1799869"/>
        <a:ext cx="1356995" cy="1233611"/>
      </dsp:txXfrm>
    </dsp:sp>
    <dsp:sp modelId="{694B86F6-E7B8-40C0-AD15-E7D452223048}">
      <dsp:nvSpPr>
        <dsp:cNvPr id="0" name=""/>
        <dsp:cNvSpPr/>
      </dsp:nvSpPr>
      <dsp:spPr>
        <a:xfrm>
          <a:off x="2074258" y="271974"/>
          <a:ext cx="2006440" cy="1586587"/>
        </a:xfrm>
        <a:prstGeom prst="ellipse">
          <a:avLst/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What is acceleration?</a:t>
          </a:r>
          <a:endParaRPr lang="en-GB" sz="1600" kern="1200" dirty="0"/>
        </a:p>
      </dsp:txBody>
      <dsp:txXfrm>
        <a:off x="2368094" y="504324"/>
        <a:ext cx="1418768" cy="1121887"/>
      </dsp:txXfrm>
    </dsp:sp>
    <dsp:sp modelId="{A90DEE0E-D684-4DB3-8F0B-A9B173A17AE8}">
      <dsp:nvSpPr>
        <dsp:cNvPr id="0" name=""/>
        <dsp:cNvSpPr/>
      </dsp:nvSpPr>
      <dsp:spPr>
        <a:xfrm>
          <a:off x="4053174" y="322194"/>
          <a:ext cx="1715792" cy="1555050"/>
        </a:xfrm>
        <a:prstGeom prst="ellipse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How do we describe motion?</a:t>
          </a:r>
          <a:endParaRPr lang="en-GB" sz="1600" kern="1200" dirty="0"/>
        </a:p>
      </dsp:txBody>
      <dsp:txXfrm>
        <a:off x="4304446" y="549926"/>
        <a:ext cx="1213248" cy="1099586"/>
      </dsp:txXfrm>
    </dsp:sp>
    <dsp:sp modelId="{7A44F09F-BCD1-CD44-B22C-40D55AB002B7}">
      <dsp:nvSpPr>
        <dsp:cNvPr id="0" name=""/>
        <dsp:cNvSpPr/>
      </dsp:nvSpPr>
      <dsp:spPr>
        <a:xfrm>
          <a:off x="1651215" y="-7"/>
          <a:ext cx="4621242" cy="3702922"/>
        </a:xfrm>
        <a:prstGeom prst="funnel">
          <a:avLst/>
        </a:prstGeom>
        <a:solidFill>
          <a:srgbClr val="FFFFFF">
            <a:alpha val="4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B687FE-05D8-4A78-A2FE-5FA7F4C07C91}" type="datetimeFigureOut">
              <a:rPr lang="en-GB" smtClean="0"/>
              <a:t>30/08/2017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69444C-13BF-4E63-BAE0-2D2E3FA48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683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Activity 8. Preparation of a pure, dry sample of a soluble salt from an insoluble oxide or carbonate, using a Bunsen burner to heat dilute acid and a water bath or electric heater to evaporate the solution.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EF02DA-C753-4B4D-AA1D-51ACB6A5612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689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fld id="{5B7ABDE2-DFA9-4443-BF22-95EB987F6565}" type="datetime2">
              <a:rPr lang="en-US" smtClean="0"/>
              <a:t>Wednesday, July 8, 2015</a:t>
            </a:fld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780B1-1841-411C-859D-AA3C6CF2DA1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30/08/2017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B8244-1F59-4293-9C89-5CB2AD67CBD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172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pare for Lear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51" y="410370"/>
            <a:ext cx="8572499" cy="971495"/>
          </a:xfrm>
          <a:solidFill>
            <a:srgbClr val="D90505"/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81865"/>
            <a:ext cx="10515600" cy="466393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Rounded Rectangle 6"/>
          <p:cNvSpPr/>
          <p:nvPr userDrawn="1"/>
        </p:nvSpPr>
        <p:spPr>
          <a:xfrm>
            <a:off x="12281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TEEP</a:t>
            </a: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500" b="1" dirty="0">
              <a:solidFill>
                <a:prstClr val="black"/>
              </a:solidFill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1047460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Curriculum</a:t>
            </a:r>
          </a:p>
          <a:p>
            <a:pPr algn="ctr"/>
            <a:r>
              <a:rPr lang="en-GB" sz="450" b="1" dirty="0">
                <a:solidFill>
                  <a:prstClr val="black"/>
                </a:solidFill>
              </a:rPr>
              <a:t> </a:t>
            </a:r>
            <a:endParaRPr lang="en-GB" sz="375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dirty="0">
              <a:solidFill>
                <a:prstClr val="black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49" y="410370"/>
            <a:ext cx="1440000" cy="862689"/>
          </a:xfrm>
          <a:prstGeom prst="rect">
            <a:avLst/>
          </a:prstGeom>
        </p:spPr>
      </p:pic>
      <p:sp>
        <p:nvSpPr>
          <p:cNvPr id="11" name="Rounded Rectangle 10"/>
          <p:cNvSpPr/>
          <p:nvPr userDrawn="1"/>
        </p:nvSpPr>
        <p:spPr>
          <a:xfrm>
            <a:off x="436580" y="5942856"/>
            <a:ext cx="11224709" cy="852225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350" b="1" dirty="0">
                <a:solidFill>
                  <a:prstClr val="black"/>
                </a:solidFill>
              </a:rPr>
              <a:t>Agreed Learning Outcome</a:t>
            </a:r>
          </a:p>
          <a:p>
            <a:endParaRPr lang="en-GB" sz="1350" b="1" dirty="0">
              <a:solidFill>
                <a:prstClr val="black"/>
              </a:solidFill>
            </a:endParaRPr>
          </a:p>
          <a:p>
            <a:endParaRPr lang="en-GB" sz="1350" b="1" dirty="0">
              <a:solidFill>
                <a:prstClr val="black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58802" y="6238875"/>
            <a:ext cx="11015663" cy="463550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Ø"/>
              <a:defRPr sz="135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Rounded Rectangle 16"/>
          <p:cNvSpPr/>
          <p:nvPr userDrawn="1"/>
        </p:nvSpPr>
        <p:spPr>
          <a:xfrm>
            <a:off x="7024744" y="86061"/>
            <a:ext cx="3377664" cy="419548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fld id="{4222623A-B276-4CDD-8967-A82A91C7F1F6}" type="datetime2">
              <a:rPr lang="en-GB" sz="1350">
                <a:solidFill>
                  <a:prstClr val="black"/>
                </a:solidFill>
              </a:rPr>
              <a:pPr algn="ctr"/>
              <a:t>Wednesday, 30 August 2017</a:t>
            </a:fld>
            <a:endParaRPr lang="en-GB" sz="2100" dirty="0">
              <a:solidFill>
                <a:prstClr val="black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9434" y="475017"/>
            <a:ext cx="1786311" cy="65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8657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ree Learning Outco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09751" y="410370"/>
            <a:ext cx="8572499" cy="971495"/>
          </a:xfrm>
          <a:solidFill>
            <a:srgbClr val="FFD905"/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38200" y="1381865"/>
            <a:ext cx="10515600" cy="466393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1" name="Rounded Rectangle 10"/>
          <p:cNvSpPr/>
          <p:nvPr userDrawn="1"/>
        </p:nvSpPr>
        <p:spPr>
          <a:xfrm>
            <a:off x="12281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TEEP</a:t>
            </a: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500" b="1" dirty="0">
              <a:solidFill>
                <a:prstClr val="black"/>
              </a:solidFill>
            </a:endParaRPr>
          </a:p>
        </p:txBody>
      </p:sp>
      <p:sp>
        <p:nvSpPr>
          <p:cNvPr id="12" name="Rounded Rectangle 11"/>
          <p:cNvSpPr/>
          <p:nvPr userDrawn="1"/>
        </p:nvSpPr>
        <p:spPr>
          <a:xfrm>
            <a:off x="1047460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Curriculum</a:t>
            </a:r>
          </a:p>
          <a:p>
            <a:pPr algn="ctr"/>
            <a:r>
              <a:rPr lang="en-GB" sz="450" b="1" dirty="0">
                <a:solidFill>
                  <a:prstClr val="black"/>
                </a:solidFill>
              </a:rPr>
              <a:t> </a:t>
            </a:r>
            <a:endParaRPr lang="en-GB" sz="375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dirty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49" y="410370"/>
            <a:ext cx="1440000" cy="8626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9434" y="475017"/>
            <a:ext cx="1786311" cy="65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563028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 New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 userDrawn="1"/>
        </p:nvSpPr>
        <p:spPr>
          <a:xfrm>
            <a:off x="12281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TEEP</a:t>
            </a: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500" b="1" dirty="0">
              <a:solidFill>
                <a:prstClr val="black"/>
              </a:solidFill>
            </a:endParaRPr>
          </a:p>
        </p:txBody>
      </p:sp>
      <p:sp>
        <p:nvSpPr>
          <p:cNvPr id="11" name="Rounded Rectangle 10"/>
          <p:cNvSpPr/>
          <p:nvPr userDrawn="1"/>
        </p:nvSpPr>
        <p:spPr>
          <a:xfrm>
            <a:off x="436580" y="5942856"/>
            <a:ext cx="11224709" cy="852225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350" b="1" dirty="0">
                <a:solidFill>
                  <a:prstClr val="black"/>
                </a:solidFill>
              </a:rPr>
              <a:t>Agreed Learning Outcome</a:t>
            </a:r>
          </a:p>
          <a:p>
            <a:endParaRPr lang="en-GB" sz="1350" b="1" dirty="0">
              <a:solidFill>
                <a:prstClr val="black"/>
              </a:solidFill>
            </a:endParaRPr>
          </a:p>
          <a:p>
            <a:endParaRPr lang="en-GB" sz="1350" b="1" dirty="0">
              <a:solidFill>
                <a:prstClr val="black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58802" y="6238875"/>
            <a:ext cx="11015663" cy="463550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Ø"/>
              <a:defRPr sz="135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49" y="410370"/>
            <a:ext cx="1440000" cy="862691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09751" y="410370"/>
            <a:ext cx="8572499" cy="971495"/>
          </a:xfrm>
          <a:solidFill>
            <a:srgbClr val="05BC58"/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38200" y="1381865"/>
            <a:ext cx="10515600" cy="466393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4" name="Rounded Rectangle 13"/>
          <p:cNvSpPr/>
          <p:nvPr userDrawn="1"/>
        </p:nvSpPr>
        <p:spPr>
          <a:xfrm>
            <a:off x="1047460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Curriculum</a:t>
            </a:r>
          </a:p>
          <a:p>
            <a:pPr algn="ctr"/>
            <a:r>
              <a:rPr lang="en-GB" sz="450" b="1" dirty="0">
                <a:solidFill>
                  <a:prstClr val="black"/>
                </a:solidFill>
              </a:rPr>
              <a:t> </a:t>
            </a:r>
            <a:endParaRPr lang="en-GB" sz="375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dirty="0">
              <a:solidFill>
                <a:prstClr val="black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9434" y="475017"/>
            <a:ext cx="1786311" cy="65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35284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struct Mea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09751" y="410370"/>
            <a:ext cx="8572499" cy="971495"/>
          </a:xfrm>
          <a:solidFill>
            <a:srgbClr val="05A4D9"/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38200" y="1381865"/>
            <a:ext cx="10515600" cy="466393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2" name="Rounded Rectangle 11"/>
          <p:cNvSpPr/>
          <p:nvPr userDrawn="1"/>
        </p:nvSpPr>
        <p:spPr>
          <a:xfrm>
            <a:off x="12281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TEEP</a:t>
            </a: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500" b="1" dirty="0">
              <a:solidFill>
                <a:prstClr val="black"/>
              </a:solidFill>
            </a:endParaRPr>
          </a:p>
        </p:txBody>
      </p:sp>
      <p:sp>
        <p:nvSpPr>
          <p:cNvPr id="14" name="Rounded Rectangle 13"/>
          <p:cNvSpPr/>
          <p:nvPr userDrawn="1"/>
        </p:nvSpPr>
        <p:spPr>
          <a:xfrm>
            <a:off x="1047460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Curriculum</a:t>
            </a:r>
          </a:p>
          <a:p>
            <a:pPr algn="ctr"/>
            <a:r>
              <a:rPr lang="en-GB" sz="450" b="1" dirty="0">
                <a:solidFill>
                  <a:prstClr val="black"/>
                </a:solidFill>
              </a:rPr>
              <a:t> </a:t>
            </a:r>
            <a:endParaRPr lang="en-GB" sz="375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dirty="0">
              <a:solidFill>
                <a:prstClr val="black"/>
              </a:solidFill>
            </a:endParaRPr>
          </a:p>
        </p:txBody>
      </p:sp>
      <p:sp>
        <p:nvSpPr>
          <p:cNvPr id="11" name="Rounded Rectangle 10"/>
          <p:cNvSpPr/>
          <p:nvPr userDrawn="1"/>
        </p:nvSpPr>
        <p:spPr>
          <a:xfrm>
            <a:off x="436580" y="5942856"/>
            <a:ext cx="11224709" cy="852225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350" b="1" dirty="0">
                <a:solidFill>
                  <a:prstClr val="black"/>
                </a:solidFill>
              </a:rPr>
              <a:t>Agreed Learning Outcome</a:t>
            </a:r>
          </a:p>
          <a:p>
            <a:endParaRPr lang="en-GB" sz="1350" b="1" dirty="0">
              <a:solidFill>
                <a:prstClr val="black"/>
              </a:solidFill>
            </a:endParaRPr>
          </a:p>
          <a:p>
            <a:endParaRPr lang="en-GB" sz="1350" b="1" dirty="0">
              <a:solidFill>
                <a:prstClr val="black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58802" y="6238875"/>
            <a:ext cx="11015663" cy="463550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Ø"/>
              <a:defRPr sz="135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49" y="410370"/>
            <a:ext cx="1440000" cy="862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9434" y="475017"/>
            <a:ext cx="1786311" cy="65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403358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 to Demonst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09751" y="410370"/>
            <a:ext cx="8572499" cy="971495"/>
          </a:xfrm>
          <a:solidFill>
            <a:srgbClr val="7937AB"/>
          </a:solidFill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38200" y="1381865"/>
            <a:ext cx="10515600" cy="466393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2" name="Rounded Rectangle 11"/>
          <p:cNvSpPr/>
          <p:nvPr userDrawn="1"/>
        </p:nvSpPr>
        <p:spPr>
          <a:xfrm>
            <a:off x="12281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TEEP</a:t>
            </a: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500" b="1" dirty="0">
              <a:solidFill>
                <a:prstClr val="black"/>
              </a:solidFill>
            </a:endParaRPr>
          </a:p>
        </p:txBody>
      </p:sp>
      <p:sp>
        <p:nvSpPr>
          <p:cNvPr id="14" name="Rounded Rectangle 13"/>
          <p:cNvSpPr/>
          <p:nvPr userDrawn="1"/>
        </p:nvSpPr>
        <p:spPr>
          <a:xfrm>
            <a:off x="1047460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Curriculum</a:t>
            </a:r>
          </a:p>
          <a:p>
            <a:pPr algn="ctr"/>
            <a:r>
              <a:rPr lang="en-GB" sz="450" b="1" dirty="0">
                <a:solidFill>
                  <a:prstClr val="black"/>
                </a:solidFill>
              </a:rPr>
              <a:t> </a:t>
            </a:r>
            <a:endParaRPr lang="en-GB" sz="375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dirty="0">
              <a:solidFill>
                <a:prstClr val="black"/>
              </a:solidFill>
            </a:endParaRPr>
          </a:p>
        </p:txBody>
      </p:sp>
      <p:sp>
        <p:nvSpPr>
          <p:cNvPr id="11" name="Rounded Rectangle 10"/>
          <p:cNvSpPr/>
          <p:nvPr userDrawn="1"/>
        </p:nvSpPr>
        <p:spPr>
          <a:xfrm>
            <a:off x="436580" y="5942856"/>
            <a:ext cx="11224709" cy="852225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350" b="1" dirty="0">
                <a:solidFill>
                  <a:prstClr val="black"/>
                </a:solidFill>
              </a:rPr>
              <a:t>Agreed Learning Outcome</a:t>
            </a:r>
          </a:p>
          <a:p>
            <a:endParaRPr lang="en-GB" sz="1350" b="1" dirty="0">
              <a:solidFill>
                <a:prstClr val="black"/>
              </a:solidFill>
            </a:endParaRPr>
          </a:p>
          <a:p>
            <a:endParaRPr lang="en-GB" sz="1350" b="1" dirty="0">
              <a:solidFill>
                <a:prstClr val="black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58802" y="6238875"/>
            <a:ext cx="11015663" cy="463550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Ø"/>
              <a:defRPr sz="135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49" y="410370"/>
            <a:ext cx="1440000" cy="862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9434" y="475017"/>
            <a:ext cx="1786311" cy="65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79260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09751" y="410370"/>
            <a:ext cx="8572499" cy="971495"/>
          </a:xfrm>
          <a:solidFill>
            <a:srgbClr val="058A8A"/>
          </a:solidFill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38200" y="1381865"/>
            <a:ext cx="10515600" cy="466393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2" name="Rounded Rectangle 11"/>
          <p:cNvSpPr/>
          <p:nvPr userDrawn="1"/>
        </p:nvSpPr>
        <p:spPr>
          <a:xfrm>
            <a:off x="12281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TEEP</a:t>
            </a: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500" b="1" dirty="0">
              <a:solidFill>
                <a:prstClr val="black"/>
              </a:solidFill>
            </a:endParaRPr>
          </a:p>
        </p:txBody>
      </p:sp>
      <p:sp>
        <p:nvSpPr>
          <p:cNvPr id="14" name="Rounded Rectangle 13"/>
          <p:cNvSpPr/>
          <p:nvPr userDrawn="1"/>
        </p:nvSpPr>
        <p:spPr>
          <a:xfrm>
            <a:off x="1047460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Curriculum</a:t>
            </a:r>
          </a:p>
          <a:p>
            <a:pPr algn="ctr"/>
            <a:r>
              <a:rPr lang="en-GB" sz="450" b="1" dirty="0">
                <a:solidFill>
                  <a:prstClr val="black"/>
                </a:solidFill>
              </a:rPr>
              <a:t> </a:t>
            </a:r>
            <a:endParaRPr lang="en-GB" sz="375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dirty="0">
              <a:solidFill>
                <a:prstClr val="black"/>
              </a:solidFill>
            </a:endParaRPr>
          </a:p>
        </p:txBody>
      </p:sp>
      <p:sp>
        <p:nvSpPr>
          <p:cNvPr id="11" name="Rounded Rectangle 10"/>
          <p:cNvSpPr/>
          <p:nvPr userDrawn="1"/>
        </p:nvSpPr>
        <p:spPr>
          <a:xfrm>
            <a:off x="436580" y="5942856"/>
            <a:ext cx="11224709" cy="852225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350" b="1" dirty="0">
                <a:solidFill>
                  <a:prstClr val="black"/>
                </a:solidFill>
              </a:rPr>
              <a:t>Agreed Learning Outcome</a:t>
            </a:r>
          </a:p>
          <a:p>
            <a:endParaRPr lang="en-GB" sz="1350" b="1" dirty="0">
              <a:solidFill>
                <a:prstClr val="black"/>
              </a:solidFill>
            </a:endParaRPr>
          </a:p>
          <a:p>
            <a:endParaRPr lang="en-GB" sz="1350" b="1" dirty="0">
              <a:solidFill>
                <a:prstClr val="black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58802" y="6238875"/>
            <a:ext cx="11015663" cy="463550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Ø"/>
              <a:defRPr sz="135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49" y="410370"/>
            <a:ext cx="1440000" cy="862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9434" y="475017"/>
            <a:ext cx="1786311" cy="65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755585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2F08E-739C-114E-91A3-D6FC7A25FA85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30/08/2017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90D3AD-96BD-5E4B-8284-64471639D088}" type="slidenum">
              <a:rPr lang="en-GB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314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F0FBD-E055-A94D-BA8E-7757BA8E0A8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F081E-1DB3-844B-B186-E5B5869EBD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5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2EB9-9BAF-824E-9B3D-0CAFCDD7850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D9970-B167-0D41-B642-D66CCB9B2DB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790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fld id="{5B7ABDE2-DFA9-4443-BF22-95EB987F6565}" type="datetime2">
              <a:rPr lang="en-US" smtClean="0"/>
              <a:t>Wednesday, July 8, 2015</a:t>
            </a:fld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780B1-1841-411C-859D-AA3C6CF2DA1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30/08/2017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B8244-1F59-4293-9C89-5CB2AD67CBD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36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pare for Lear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51" y="410370"/>
            <a:ext cx="8572499" cy="971495"/>
          </a:xfrm>
          <a:solidFill>
            <a:srgbClr val="D90505"/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81865"/>
            <a:ext cx="10515600" cy="466393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Rounded Rectangle 6"/>
          <p:cNvSpPr/>
          <p:nvPr userDrawn="1"/>
        </p:nvSpPr>
        <p:spPr>
          <a:xfrm>
            <a:off x="12281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TEEP</a:t>
            </a: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500" b="1" dirty="0">
              <a:solidFill>
                <a:prstClr val="black"/>
              </a:solidFill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1047460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Curriculum</a:t>
            </a:r>
          </a:p>
          <a:p>
            <a:pPr algn="ctr"/>
            <a:r>
              <a:rPr lang="en-GB" sz="450" b="1" dirty="0">
                <a:solidFill>
                  <a:prstClr val="black"/>
                </a:solidFill>
              </a:rPr>
              <a:t> </a:t>
            </a:r>
            <a:endParaRPr lang="en-GB" sz="375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dirty="0">
              <a:solidFill>
                <a:prstClr val="black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49" y="410370"/>
            <a:ext cx="1440000" cy="862689"/>
          </a:xfrm>
          <a:prstGeom prst="rect">
            <a:avLst/>
          </a:prstGeom>
        </p:spPr>
      </p:pic>
      <p:sp>
        <p:nvSpPr>
          <p:cNvPr id="11" name="Rounded Rectangle 10"/>
          <p:cNvSpPr/>
          <p:nvPr userDrawn="1"/>
        </p:nvSpPr>
        <p:spPr>
          <a:xfrm>
            <a:off x="436580" y="5942856"/>
            <a:ext cx="11224709" cy="852225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350" b="1" dirty="0">
                <a:solidFill>
                  <a:prstClr val="black"/>
                </a:solidFill>
              </a:rPr>
              <a:t>Agreed Learning Outcome</a:t>
            </a:r>
          </a:p>
          <a:p>
            <a:endParaRPr lang="en-GB" sz="1350" b="1" dirty="0">
              <a:solidFill>
                <a:prstClr val="black"/>
              </a:solidFill>
            </a:endParaRPr>
          </a:p>
          <a:p>
            <a:endParaRPr lang="en-GB" sz="1350" b="1" dirty="0">
              <a:solidFill>
                <a:prstClr val="black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58802" y="6238875"/>
            <a:ext cx="11015663" cy="463550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Ø"/>
              <a:defRPr sz="135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Rounded Rectangle 16"/>
          <p:cNvSpPr/>
          <p:nvPr userDrawn="1"/>
        </p:nvSpPr>
        <p:spPr>
          <a:xfrm>
            <a:off x="7024744" y="86061"/>
            <a:ext cx="3377664" cy="419548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fld id="{4222623A-B276-4CDD-8967-A82A91C7F1F6}" type="datetime2">
              <a:rPr lang="en-GB" sz="1350">
                <a:solidFill>
                  <a:prstClr val="black"/>
                </a:solidFill>
              </a:rPr>
              <a:pPr algn="ctr"/>
              <a:t>Wednesday, 30 August 2017</a:t>
            </a:fld>
            <a:endParaRPr lang="en-GB" sz="2100" dirty="0">
              <a:solidFill>
                <a:prstClr val="black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9434" y="475017"/>
            <a:ext cx="1786311" cy="65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31825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ree Learning Outco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09751" y="410370"/>
            <a:ext cx="8572499" cy="971495"/>
          </a:xfrm>
          <a:solidFill>
            <a:srgbClr val="FFD905"/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38200" y="1381865"/>
            <a:ext cx="10515600" cy="466393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1" name="Rounded Rectangle 10"/>
          <p:cNvSpPr/>
          <p:nvPr userDrawn="1"/>
        </p:nvSpPr>
        <p:spPr>
          <a:xfrm>
            <a:off x="12281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TEEP</a:t>
            </a: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500" b="1" dirty="0">
              <a:solidFill>
                <a:prstClr val="black"/>
              </a:solidFill>
            </a:endParaRPr>
          </a:p>
        </p:txBody>
      </p:sp>
      <p:sp>
        <p:nvSpPr>
          <p:cNvPr id="12" name="Rounded Rectangle 11"/>
          <p:cNvSpPr/>
          <p:nvPr userDrawn="1"/>
        </p:nvSpPr>
        <p:spPr>
          <a:xfrm>
            <a:off x="1047460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Curriculum</a:t>
            </a:r>
          </a:p>
          <a:p>
            <a:pPr algn="ctr"/>
            <a:r>
              <a:rPr lang="en-GB" sz="450" b="1" dirty="0">
                <a:solidFill>
                  <a:prstClr val="black"/>
                </a:solidFill>
              </a:rPr>
              <a:t> </a:t>
            </a:r>
            <a:endParaRPr lang="en-GB" sz="375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dirty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49" y="410370"/>
            <a:ext cx="1440000" cy="8626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9434" y="475017"/>
            <a:ext cx="1786311" cy="65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5562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 New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 userDrawn="1"/>
        </p:nvSpPr>
        <p:spPr>
          <a:xfrm>
            <a:off x="12281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TEEP</a:t>
            </a: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500" b="1" dirty="0">
              <a:solidFill>
                <a:prstClr val="black"/>
              </a:solidFill>
            </a:endParaRPr>
          </a:p>
        </p:txBody>
      </p:sp>
      <p:sp>
        <p:nvSpPr>
          <p:cNvPr id="11" name="Rounded Rectangle 10"/>
          <p:cNvSpPr/>
          <p:nvPr userDrawn="1"/>
        </p:nvSpPr>
        <p:spPr>
          <a:xfrm>
            <a:off x="436580" y="5942856"/>
            <a:ext cx="11224709" cy="852225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350" b="1" dirty="0">
                <a:solidFill>
                  <a:prstClr val="black"/>
                </a:solidFill>
              </a:rPr>
              <a:t>Agreed Learning Outcome</a:t>
            </a:r>
          </a:p>
          <a:p>
            <a:endParaRPr lang="en-GB" sz="1350" b="1" dirty="0">
              <a:solidFill>
                <a:prstClr val="black"/>
              </a:solidFill>
            </a:endParaRPr>
          </a:p>
          <a:p>
            <a:endParaRPr lang="en-GB" sz="1350" b="1" dirty="0">
              <a:solidFill>
                <a:prstClr val="black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58802" y="6238875"/>
            <a:ext cx="11015663" cy="463550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Ø"/>
              <a:defRPr sz="135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49" y="410370"/>
            <a:ext cx="1440000" cy="862691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09751" y="410370"/>
            <a:ext cx="8572499" cy="971495"/>
          </a:xfrm>
          <a:solidFill>
            <a:srgbClr val="05BC58"/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38200" y="1381865"/>
            <a:ext cx="10515600" cy="466393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4" name="Rounded Rectangle 13"/>
          <p:cNvSpPr/>
          <p:nvPr userDrawn="1"/>
        </p:nvSpPr>
        <p:spPr>
          <a:xfrm>
            <a:off x="1047460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Curriculum</a:t>
            </a:r>
          </a:p>
          <a:p>
            <a:pPr algn="ctr"/>
            <a:r>
              <a:rPr lang="en-GB" sz="450" b="1" dirty="0">
                <a:solidFill>
                  <a:prstClr val="black"/>
                </a:solidFill>
              </a:rPr>
              <a:t> </a:t>
            </a:r>
            <a:endParaRPr lang="en-GB" sz="375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dirty="0">
              <a:solidFill>
                <a:prstClr val="black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9434" y="475017"/>
            <a:ext cx="1786311" cy="65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11953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struct Mea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09751" y="410370"/>
            <a:ext cx="8572499" cy="971495"/>
          </a:xfrm>
          <a:solidFill>
            <a:srgbClr val="05A4D9"/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38200" y="1381865"/>
            <a:ext cx="10515600" cy="466393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2" name="Rounded Rectangle 11"/>
          <p:cNvSpPr/>
          <p:nvPr userDrawn="1"/>
        </p:nvSpPr>
        <p:spPr>
          <a:xfrm>
            <a:off x="12281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TEEP</a:t>
            </a: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500" b="1" dirty="0">
              <a:solidFill>
                <a:prstClr val="black"/>
              </a:solidFill>
            </a:endParaRPr>
          </a:p>
        </p:txBody>
      </p:sp>
      <p:sp>
        <p:nvSpPr>
          <p:cNvPr id="14" name="Rounded Rectangle 13"/>
          <p:cNvSpPr/>
          <p:nvPr userDrawn="1"/>
        </p:nvSpPr>
        <p:spPr>
          <a:xfrm>
            <a:off x="1047460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Curriculum</a:t>
            </a:r>
          </a:p>
          <a:p>
            <a:pPr algn="ctr"/>
            <a:r>
              <a:rPr lang="en-GB" sz="450" b="1" dirty="0">
                <a:solidFill>
                  <a:prstClr val="black"/>
                </a:solidFill>
              </a:rPr>
              <a:t> </a:t>
            </a:r>
            <a:endParaRPr lang="en-GB" sz="375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dirty="0">
              <a:solidFill>
                <a:prstClr val="black"/>
              </a:solidFill>
            </a:endParaRPr>
          </a:p>
        </p:txBody>
      </p:sp>
      <p:sp>
        <p:nvSpPr>
          <p:cNvPr id="11" name="Rounded Rectangle 10"/>
          <p:cNvSpPr/>
          <p:nvPr userDrawn="1"/>
        </p:nvSpPr>
        <p:spPr>
          <a:xfrm>
            <a:off x="436580" y="5942856"/>
            <a:ext cx="11224709" cy="852225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350" b="1" dirty="0">
                <a:solidFill>
                  <a:prstClr val="black"/>
                </a:solidFill>
              </a:rPr>
              <a:t>Agreed Learning Outcome</a:t>
            </a:r>
          </a:p>
          <a:p>
            <a:endParaRPr lang="en-GB" sz="1350" b="1" dirty="0">
              <a:solidFill>
                <a:prstClr val="black"/>
              </a:solidFill>
            </a:endParaRPr>
          </a:p>
          <a:p>
            <a:endParaRPr lang="en-GB" sz="1350" b="1" dirty="0">
              <a:solidFill>
                <a:prstClr val="black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58802" y="6238875"/>
            <a:ext cx="11015663" cy="463550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Ø"/>
              <a:defRPr sz="135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49" y="410370"/>
            <a:ext cx="1440000" cy="862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9434" y="475017"/>
            <a:ext cx="1786311" cy="65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65490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 to Demonst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09751" y="410370"/>
            <a:ext cx="8572499" cy="971495"/>
          </a:xfrm>
          <a:solidFill>
            <a:srgbClr val="7937AB"/>
          </a:solidFill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38200" y="1381865"/>
            <a:ext cx="10515600" cy="466393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2" name="Rounded Rectangle 11"/>
          <p:cNvSpPr/>
          <p:nvPr userDrawn="1"/>
        </p:nvSpPr>
        <p:spPr>
          <a:xfrm>
            <a:off x="12281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TEEP</a:t>
            </a: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500" b="1" dirty="0">
              <a:solidFill>
                <a:prstClr val="black"/>
              </a:solidFill>
            </a:endParaRPr>
          </a:p>
        </p:txBody>
      </p:sp>
      <p:sp>
        <p:nvSpPr>
          <p:cNvPr id="14" name="Rounded Rectangle 13"/>
          <p:cNvSpPr/>
          <p:nvPr userDrawn="1"/>
        </p:nvSpPr>
        <p:spPr>
          <a:xfrm>
            <a:off x="1047460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Curriculum</a:t>
            </a:r>
          </a:p>
          <a:p>
            <a:pPr algn="ctr"/>
            <a:r>
              <a:rPr lang="en-GB" sz="450" b="1" dirty="0">
                <a:solidFill>
                  <a:prstClr val="black"/>
                </a:solidFill>
              </a:rPr>
              <a:t> </a:t>
            </a:r>
            <a:endParaRPr lang="en-GB" sz="375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dirty="0">
              <a:solidFill>
                <a:prstClr val="black"/>
              </a:solidFill>
            </a:endParaRPr>
          </a:p>
        </p:txBody>
      </p:sp>
      <p:sp>
        <p:nvSpPr>
          <p:cNvPr id="11" name="Rounded Rectangle 10"/>
          <p:cNvSpPr/>
          <p:nvPr userDrawn="1"/>
        </p:nvSpPr>
        <p:spPr>
          <a:xfrm>
            <a:off x="436580" y="5942856"/>
            <a:ext cx="11224709" cy="852225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350" b="1" dirty="0">
                <a:solidFill>
                  <a:prstClr val="black"/>
                </a:solidFill>
              </a:rPr>
              <a:t>Agreed Learning Outcome</a:t>
            </a:r>
          </a:p>
          <a:p>
            <a:endParaRPr lang="en-GB" sz="1350" b="1" dirty="0">
              <a:solidFill>
                <a:prstClr val="black"/>
              </a:solidFill>
            </a:endParaRPr>
          </a:p>
          <a:p>
            <a:endParaRPr lang="en-GB" sz="1350" b="1" dirty="0">
              <a:solidFill>
                <a:prstClr val="black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58802" y="6238875"/>
            <a:ext cx="11015663" cy="463550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Ø"/>
              <a:defRPr sz="135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49" y="410370"/>
            <a:ext cx="1440000" cy="862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9434" y="475017"/>
            <a:ext cx="1786311" cy="65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159688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09751" y="410370"/>
            <a:ext cx="8572499" cy="971495"/>
          </a:xfrm>
          <a:solidFill>
            <a:srgbClr val="058A8A"/>
          </a:solidFill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38200" y="1381865"/>
            <a:ext cx="10515600" cy="466393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2" name="Rounded Rectangle 11"/>
          <p:cNvSpPr/>
          <p:nvPr userDrawn="1"/>
        </p:nvSpPr>
        <p:spPr>
          <a:xfrm>
            <a:off x="12281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TEEP</a:t>
            </a: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500" b="1" dirty="0">
              <a:solidFill>
                <a:prstClr val="black"/>
              </a:solidFill>
            </a:endParaRPr>
          </a:p>
        </p:txBody>
      </p:sp>
      <p:sp>
        <p:nvSpPr>
          <p:cNvPr id="14" name="Rounded Rectangle 13"/>
          <p:cNvSpPr/>
          <p:nvPr userDrawn="1"/>
        </p:nvSpPr>
        <p:spPr>
          <a:xfrm>
            <a:off x="1047460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Curriculum</a:t>
            </a:r>
          </a:p>
          <a:p>
            <a:pPr algn="ctr"/>
            <a:r>
              <a:rPr lang="en-GB" sz="450" b="1" dirty="0">
                <a:solidFill>
                  <a:prstClr val="black"/>
                </a:solidFill>
              </a:rPr>
              <a:t> </a:t>
            </a:r>
            <a:endParaRPr lang="en-GB" sz="375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dirty="0">
              <a:solidFill>
                <a:prstClr val="black"/>
              </a:solidFill>
            </a:endParaRPr>
          </a:p>
        </p:txBody>
      </p:sp>
      <p:sp>
        <p:nvSpPr>
          <p:cNvPr id="11" name="Rounded Rectangle 10"/>
          <p:cNvSpPr/>
          <p:nvPr userDrawn="1"/>
        </p:nvSpPr>
        <p:spPr>
          <a:xfrm>
            <a:off x="436580" y="5942856"/>
            <a:ext cx="11224709" cy="852225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350" b="1" dirty="0">
                <a:solidFill>
                  <a:prstClr val="black"/>
                </a:solidFill>
              </a:rPr>
              <a:t>Agreed Learning Outcome</a:t>
            </a:r>
          </a:p>
          <a:p>
            <a:endParaRPr lang="en-GB" sz="1350" b="1" dirty="0">
              <a:solidFill>
                <a:prstClr val="black"/>
              </a:solidFill>
            </a:endParaRPr>
          </a:p>
          <a:p>
            <a:endParaRPr lang="en-GB" sz="1350" b="1" dirty="0">
              <a:solidFill>
                <a:prstClr val="black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58802" y="6238875"/>
            <a:ext cx="11015663" cy="463550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Ø"/>
              <a:defRPr sz="135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49" y="410370"/>
            <a:ext cx="1440000" cy="862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9434" y="475017"/>
            <a:ext cx="1786311" cy="65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00320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2F08E-739C-114E-91A3-D6FC7A25FA85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30/08/2017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90D3AD-96BD-5E4B-8284-64471639D088}" type="slidenum">
              <a:rPr lang="en-GB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3501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F0FBD-E055-A94D-BA8E-7757BA8E0A8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F081E-1DB3-844B-B186-E5B5869EBD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957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2EB9-9BAF-824E-9B3D-0CAFCDD7850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D9970-B167-0D41-B642-D66CCB9B2DB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081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430"/>
            <a:ext cx="12191429" cy="685714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09751" y="410370"/>
            <a:ext cx="85724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780B1-1841-411C-859D-AA3C6CF2DA1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30/08/2017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B8244-1F59-4293-9C89-5CB2AD67CBD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098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430"/>
            <a:ext cx="12191429" cy="685714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09751" y="410370"/>
            <a:ext cx="85724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780B1-1841-411C-859D-AA3C6CF2DA1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30/08/2017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B8244-1F59-4293-9C89-5CB2AD67CBD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664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5.tiff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7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0476" y="1755250"/>
            <a:ext cx="4957081" cy="74562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Forces</a:t>
            </a:r>
            <a:r>
              <a:rPr lang="en-US" sz="3200" b="1" dirty="0">
                <a:solidFill>
                  <a:prstClr val="black"/>
                </a:solidFill>
                <a:latin typeface="Comic Sans MS" charset="0"/>
                <a:ea typeface="Comic Sans MS" charset="0"/>
                <a:cs typeface="Comic Sans MS" charset="0"/>
              </a:rPr>
              <a:t/>
            </a:r>
            <a:br>
              <a:rPr lang="en-US" sz="3200" b="1" dirty="0">
                <a:solidFill>
                  <a:prstClr val="black"/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GB" sz="3200" b="1" dirty="0">
                <a:solidFill>
                  <a:prstClr val="black"/>
                </a:solidFill>
                <a:latin typeface="Comic Sans MS" charset="0"/>
                <a:ea typeface="Comic Sans MS" charset="0"/>
                <a:cs typeface="Comic Sans MS" charset="0"/>
              </a:rPr>
              <a:t>Objects can affect other objects at a distance </a:t>
            </a:r>
            <a:r>
              <a:rPr lang="en-US" sz="3200" b="1" dirty="0">
                <a:solidFill>
                  <a:prstClr val="black"/>
                </a:solidFill>
                <a:latin typeface="Comic Sans MS" charset="0"/>
                <a:ea typeface="Comic Sans MS" charset="0"/>
                <a:cs typeface="Comic Sans MS" charset="0"/>
              </a:rPr>
              <a:t>and changing the movement of an object requires a net force to be acting upon it. </a:t>
            </a:r>
            <a:r>
              <a:rPr lang="en-US" sz="2981" b="1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/>
            </a:r>
            <a:br>
              <a:rPr lang="en-US" sz="2981" b="1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b="1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b="1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036309" y="1218444"/>
            <a:ext cx="2914650" cy="16212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990" y="3132271"/>
            <a:ext cx="3635738" cy="25540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1013" y="3552825"/>
            <a:ext cx="3600076" cy="243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95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076895" y="323694"/>
            <a:ext cx="585639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50" b="1" dirty="0">
                <a:solidFill>
                  <a:prstClr val="black"/>
                </a:solidFill>
                <a:latin typeface="Comic Sans MS" charset="0"/>
                <a:ea typeface="Comic Sans MS" charset="0"/>
                <a:cs typeface="Comic Sans MS" charset="0"/>
              </a:rPr>
              <a:t>The Big Investigation</a:t>
            </a:r>
          </a:p>
        </p:txBody>
      </p:sp>
      <p:sp>
        <p:nvSpPr>
          <p:cNvPr id="10" name="Shape 525"/>
          <p:cNvSpPr/>
          <p:nvPr/>
        </p:nvSpPr>
        <p:spPr>
          <a:xfrm>
            <a:off x="2279190" y="1095226"/>
            <a:ext cx="7608523" cy="212422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lIns="91425" tIns="45700" rIns="91425" bIns="45700" anchor="t" anchorCtr="0">
            <a:noAutofit/>
          </a:bodyPr>
          <a:lstStyle/>
          <a:p>
            <a:r>
              <a:rPr lang="en-GB" sz="3200" dirty="0">
                <a:solidFill>
                  <a:prstClr val="black"/>
                </a:solidFill>
              </a:rPr>
              <a:t>Investigate </a:t>
            </a:r>
            <a:r>
              <a:rPr lang="en-GB" sz="3200" dirty="0" smtClean="0">
                <a:solidFill>
                  <a:prstClr val="black"/>
                </a:solidFill>
              </a:rPr>
              <a:t>the effect of varying force (with constant mass) and then varying mass (with constant force) on an object on its acceleration.</a:t>
            </a:r>
            <a:endParaRPr lang="en-GB" sz="3200" dirty="0">
              <a:solidFill>
                <a:prstClr val="black"/>
              </a:solidFill>
            </a:endParaRPr>
          </a:p>
        </p:txBody>
      </p:sp>
      <p:pic>
        <p:nvPicPr>
          <p:cNvPr id="1026" name="Picture 2" descr="Kilogram, Mass, Weight, 10, Gravit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" y="3361588"/>
            <a:ext cx="3279775" cy="2176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cdn.neatorama.com/jill/Physics-101-For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091" y="3584574"/>
            <a:ext cx="2454275" cy="245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accelerationevents.com/images/algemeen/Algemeen04hom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7883" y="3361588"/>
            <a:ext cx="2541860" cy="175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579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0697" y="1223832"/>
            <a:ext cx="3648231" cy="36482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49151" y="1145134"/>
            <a:ext cx="26869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omic Sans MS" charset="0"/>
                <a:ea typeface="Comic Sans MS" charset="0"/>
                <a:cs typeface="Comic Sans MS" charset="0"/>
              </a:rPr>
              <a:t>Before we start our investigation</a:t>
            </a:r>
          </a:p>
          <a:p>
            <a:endParaRPr lang="en-US" sz="2400" b="1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22828" y="1733755"/>
            <a:ext cx="2731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charset="0"/>
                <a:ea typeface="Comic Sans MS" charset="0"/>
                <a:cs typeface="Comic Sans MS" charset="0"/>
              </a:rPr>
              <a:t>What skills do we need to develop?</a:t>
            </a:r>
          </a:p>
          <a:p>
            <a:pPr algn="ctr"/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434185" y="3465540"/>
            <a:ext cx="30130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charset="0"/>
                <a:ea typeface="Comic Sans MS" charset="0"/>
                <a:cs typeface="Comic Sans MS" charset="0"/>
              </a:rPr>
              <a:t>What facts do we need to learn about?</a:t>
            </a:r>
          </a:p>
          <a:p>
            <a:pPr algn="ctr"/>
            <a:endParaRPr lang="en-US" sz="2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5763" y="3790257"/>
            <a:ext cx="2419350" cy="1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34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2459" y="2255077"/>
            <a:ext cx="2627246" cy="2627246"/>
          </a:xfrm>
          <a:prstGeom prst="rect">
            <a:avLst/>
          </a:prstGeom>
        </p:spPr>
      </p:pic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5820481"/>
              </p:ext>
            </p:extLst>
          </p:nvPr>
        </p:nvGraphicFramePr>
        <p:xfrm>
          <a:off x="2152650" y="1152405"/>
          <a:ext cx="7886700" cy="4705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08170" y="1152406"/>
            <a:ext cx="3794385" cy="379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23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Scalars and Vectors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Today I </a:t>
            </a:r>
            <a:r>
              <a:rPr lang="en-GB" dirty="0" smtClean="0"/>
              <a:t>will be able to describe distance, displacement, speed and velocity and calculate speed and velocity</a:t>
            </a:r>
          </a:p>
          <a:p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079" y="1035959"/>
            <a:ext cx="4307614" cy="2153807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943102" y="2938271"/>
            <a:ext cx="3396995" cy="23100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 Task 1: in pairs write an explanation of the differences between scalar and vector quantities</a:t>
            </a:r>
          </a:p>
          <a:p>
            <a:pPr algn="ctr"/>
            <a:r>
              <a:rPr lang="en-GB" dirty="0" smtClean="0"/>
              <a:t>Be prepared to tell the rest of the class</a:t>
            </a:r>
            <a:endParaRPr lang="en-GB" dirty="0"/>
          </a:p>
        </p:txBody>
      </p:sp>
      <p:pic>
        <p:nvPicPr>
          <p:cNvPr id="2050" name="Picture 2" descr="https://www.thetrc.org/wp4/wp-content/uploads/2013/01/physics_momentum_538x26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410370"/>
            <a:ext cx="1809750" cy="85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Shape 336" descr="Usain-Bolt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68166" y="1522687"/>
            <a:ext cx="1314870" cy="1834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Shape 333" descr="http://www.wallpapersma.com/wp-content/uploads/2013/01/Blue-Angels-High-Speed-Flying-Fighter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98693" y="4120896"/>
            <a:ext cx="2419468" cy="151216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ounded Rectangle 4"/>
          <p:cNvSpPr/>
          <p:nvPr/>
        </p:nvSpPr>
        <p:spPr>
          <a:xfrm>
            <a:off x="8324850" y="2028824"/>
            <a:ext cx="2886075" cy="22849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Write down the equations for </a:t>
            </a:r>
          </a:p>
          <a:p>
            <a:pPr algn="ctr"/>
            <a:r>
              <a:rPr lang="en-GB" dirty="0" smtClean="0"/>
              <a:t>Speed</a:t>
            </a:r>
          </a:p>
          <a:p>
            <a:pPr algn="ctr"/>
            <a:r>
              <a:rPr lang="en-GB" dirty="0" smtClean="0"/>
              <a:t>Distance</a:t>
            </a:r>
          </a:p>
          <a:p>
            <a:pPr algn="ctr"/>
            <a:r>
              <a:rPr lang="en-GB" dirty="0" smtClean="0"/>
              <a:t>Time</a:t>
            </a:r>
          </a:p>
          <a:p>
            <a:pPr algn="ctr"/>
            <a:r>
              <a:rPr lang="en-GB" dirty="0" smtClean="0"/>
              <a:t>Show the units of these quantities.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36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Lesson Outcomes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Today I will be able to describe distance, displacement, speed and velocity and calculate speed and velocity</a:t>
            </a:r>
          </a:p>
          <a:p>
            <a:endParaRPr lang="en-GB" dirty="0"/>
          </a:p>
          <a:p>
            <a:r>
              <a:rPr lang="en-GB" dirty="0" smtClean="0"/>
              <a:t>Success Criteria:</a:t>
            </a:r>
          </a:p>
          <a:p>
            <a:pPr lvl="1"/>
            <a:r>
              <a:rPr lang="en-GB" dirty="0" smtClean="0"/>
              <a:t>Have a written description of distance and displacement</a:t>
            </a:r>
          </a:p>
          <a:p>
            <a:pPr lvl="1"/>
            <a:r>
              <a:rPr lang="en-GB" dirty="0" smtClean="0"/>
              <a:t>Have a written description of speed and velocity</a:t>
            </a:r>
          </a:p>
          <a:p>
            <a:pPr lvl="1"/>
            <a:r>
              <a:rPr lang="en-GB" dirty="0" smtClean="0"/>
              <a:t>Completed the calculations for speed and velocity</a:t>
            </a:r>
          </a:p>
          <a:p>
            <a:pPr lvl="1"/>
            <a:r>
              <a:rPr lang="en-GB" dirty="0" smtClean="0"/>
              <a:t>Completed a distance/time graph worksheet.</a:t>
            </a:r>
          </a:p>
        </p:txBody>
      </p:sp>
      <p:pic>
        <p:nvPicPr>
          <p:cNvPr id="4" name="Picture 2" descr="https://www.thetrc.org/wp4/wp-content/uploads/2013/01/physics_momentum_538x2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410370"/>
            <a:ext cx="1809750" cy="85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85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Speed and Velocity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You can calculate speed:</a:t>
            </a:r>
          </a:p>
          <a:p>
            <a:pPr lvl="1"/>
            <a:r>
              <a:rPr lang="en-GB" dirty="0" smtClean="0"/>
              <a:t>Is it a vector or a scalar quantity?</a:t>
            </a:r>
          </a:p>
          <a:p>
            <a:endParaRPr lang="en-GB" dirty="0" smtClean="0"/>
          </a:p>
          <a:p>
            <a:r>
              <a:rPr lang="en-GB" dirty="0" smtClean="0"/>
              <a:t>How is speed different to velocity?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Today I will be able to describe distance, displacement, speed and velocity and calculate speed and velocity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7" name="Picture 2" descr="https://www.thetrc.org/wp4/wp-content/uploads/2013/01/physics_momentum_538x2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410370"/>
            <a:ext cx="1809750" cy="85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7323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Speed questions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altLang="en-US" dirty="0" smtClean="0"/>
              <a:t>Do these calculations – Show your working out.</a:t>
            </a:r>
          </a:p>
          <a:p>
            <a:pPr lvl="1">
              <a:defRPr/>
            </a:pPr>
            <a:r>
              <a:rPr lang="en-GB" altLang="en-US" dirty="0" smtClean="0"/>
              <a:t>Step 1: write down the equation you are using</a:t>
            </a:r>
          </a:p>
          <a:p>
            <a:pPr lvl="1">
              <a:defRPr/>
            </a:pPr>
            <a:r>
              <a:rPr lang="en-GB" altLang="en-US" dirty="0" smtClean="0"/>
              <a:t>Step 2: rearrange if necessary – put in your numbers</a:t>
            </a:r>
          </a:p>
          <a:p>
            <a:pPr lvl="1">
              <a:defRPr/>
            </a:pPr>
            <a:r>
              <a:rPr lang="en-GB" altLang="en-US" dirty="0" smtClean="0"/>
              <a:t>Step 3: solve – remember to check units.</a:t>
            </a:r>
          </a:p>
          <a:p>
            <a:pPr lvl="1">
              <a:defRPr/>
            </a:pPr>
            <a:endParaRPr lang="en-GB" altLang="en-US" dirty="0"/>
          </a:p>
          <a:p>
            <a:pPr>
              <a:defRPr/>
            </a:pPr>
            <a:r>
              <a:rPr lang="en-GB" altLang="en-US" sz="3600" dirty="0" smtClean="0"/>
              <a:t>A </a:t>
            </a:r>
            <a:r>
              <a:rPr lang="en-GB" altLang="en-US" sz="3600" dirty="0"/>
              <a:t>snail travels 15 mm in 60 seconds.</a:t>
            </a:r>
          </a:p>
          <a:p>
            <a:pPr>
              <a:defRPr/>
            </a:pPr>
            <a:r>
              <a:rPr lang="en-GB" altLang="en-US" sz="3600" dirty="0"/>
              <a:t>A plane travels 8000 miles in 4 ½ hours.</a:t>
            </a:r>
          </a:p>
          <a:p>
            <a:pPr>
              <a:defRPr/>
            </a:pPr>
            <a:r>
              <a:rPr lang="en-GB" altLang="en-US" sz="3600" dirty="0"/>
              <a:t>A sprinter runs 200 m in 23.2 seconds.</a:t>
            </a:r>
            <a:endParaRPr lang="en-US" altLang="en-US" sz="3600" dirty="0"/>
          </a:p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Today I will be able to describe distance, displacement, speed and velocity and calculate speed and velocity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2" descr="https://www.thetrc.org/wp4/wp-content/uploads/2013/01/physics_momentum_538x2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410370"/>
            <a:ext cx="1809750" cy="85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4370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Today I will be able to describe distance, displacement, speed and velocity and calculate speed and velocity</a:t>
            </a:r>
          </a:p>
          <a:p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Distance and displacement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7" name="Picture 2" descr="https://www.thetrc.org/wp4/wp-content/uploads/2013/01/physics_momentum_538x2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410370"/>
            <a:ext cx="1809750" cy="85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s-media-cache-ak0.pinimg.com/originals/81/b3/a9/81b3a9623dab4ed730ec412b31132b7d.jpg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100" y="1574940"/>
            <a:ext cx="4762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47775" y="1808832"/>
            <a:ext cx="399097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dirty="0" smtClean="0"/>
              <a:t>Watch the animation and then the volunteer.</a:t>
            </a:r>
          </a:p>
          <a:p>
            <a:pPr marL="342900" indent="-342900">
              <a:buFont typeface="+mj-lt"/>
              <a:buAutoNum type="arabicPeriod"/>
            </a:pPr>
            <a:endParaRPr lang="en-GB" dirty="0"/>
          </a:p>
          <a:p>
            <a:pPr marL="342900" indent="-342900">
              <a:buFont typeface="+mj-lt"/>
              <a:buAutoNum type="arabicPeriod"/>
            </a:pPr>
            <a:r>
              <a:rPr lang="en-GB" dirty="0" smtClean="0"/>
              <a:t>Two minutes to have a think and a quiet discussion with your partner. Relate distance and displacement to the action and animation you have seen.</a:t>
            </a:r>
          </a:p>
          <a:p>
            <a:pPr marL="342900" indent="-342900">
              <a:buFont typeface="+mj-lt"/>
              <a:buAutoNum type="arabicPeriod"/>
            </a:pPr>
            <a:endParaRPr lang="en-GB" dirty="0"/>
          </a:p>
          <a:p>
            <a:pPr marL="342900" indent="-342900">
              <a:buFont typeface="+mj-lt"/>
              <a:buAutoNum type="arabicPeriod"/>
            </a:pPr>
            <a:r>
              <a:rPr lang="en-GB" dirty="0" smtClean="0"/>
              <a:t>Be prepared to feedback your ideas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663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Today I will be able to describe distance, displacement, speed and velocity and calculate speed and velocity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Definitions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Distance: The number of metres (or miles/km etc.) travelled by an object during a journey.</a:t>
            </a:r>
          </a:p>
          <a:p>
            <a:endParaRPr lang="en-GB" dirty="0"/>
          </a:p>
          <a:p>
            <a:r>
              <a:rPr lang="en-GB" dirty="0" smtClean="0"/>
              <a:t>Displacement: The straight line distance and direction from an objects starting position to its finishing position.</a:t>
            </a:r>
          </a:p>
          <a:p>
            <a:endParaRPr lang="en-GB" dirty="0"/>
          </a:p>
        </p:txBody>
      </p:sp>
      <p:pic>
        <p:nvPicPr>
          <p:cNvPr id="5" name="Picture 2" descr="https://www.thetrc.org/wp4/wp-content/uploads/2013/01/physics_momentum_538x2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410370"/>
            <a:ext cx="1809750" cy="85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4274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can we show this?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Today I will be able to describe distance, displacement, speed and velocity and calculate speed and velocity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8" name="Picture 2" descr="https://www.thetrc.org/wp4/wp-content/uploads/2013/01/physics_momentum_538x2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410370"/>
            <a:ext cx="1809750" cy="85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838200" y="1381865"/>
            <a:ext cx="5048250" cy="4663935"/>
          </a:xfrm>
        </p:spPr>
        <p:txBody>
          <a:bodyPr/>
          <a:lstStyle/>
          <a:p>
            <a:r>
              <a:rPr lang="en-GB" dirty="0"/>
              <a:t>Lets think about a 100m race</a:t>
            </a:r>
          </a:p>
          <a:p>
            <a:r>
              <a:rPr lang="en-GB" dirty="0" smtClean="0"/>
              <a:t>What could we use to show both quantities?</a:t>
            </a:r>
          </a:p>
          <a:p>
            <a:endParaRPr lang="en-GB" dirty="0"/>
          </a:p>
        </p:txBody>
      </p:sp>
      <p:sp>
        <p:nvSpPr>
          <p:cNvPr id="11" name="Content Placeholder 5"/>
          <p:cNvSpPr txBox="1">
            <a:spLocks/>
          </p:cNvSpPr>
          <p:nvPr/>
        </p:nvSpPr>
        <p:spPr>
          <a:xfrm>
            <a:off x="933450" y="1486640"/>
            <a:ext cx="3830161" cy="22343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dirty="0"/>
          </a:p>
        </p:txBody>
      </p:sp>
      <p:pic>
        <p:nvPicPr>
          <p:cNvPr id="5124" name="Picture 4" descr="http://cdn3.sbnation.com/imported_assets/1151649/487738_10150956961631536_1607574583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900" y="1574940"/>
            <a:ext cx="4159710" cy="269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29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Distance/time graph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Today I will be able to describe distance, displacement, speed and velocity and calculate speed and velocity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2" descr="https://www.thetrc.org/wp4/wp-content/uploads/2013/01/physics_momentum_538x2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410370"/>
            <a:ext cx="1809750" cy="85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cdn3.sbnation.com/imported_assets/1151649/487738_10150956961631536_1607574583_n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893" y="1619250"/>
            <a:ext cx="3013642" cy="194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7190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Displacement/time graph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Today I will be able to describe distance, displacement, speed and velocity and calculate speed and velocity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2" descr="https://www.thetrc.org/wp4/wp-content/uploads/2013/01/physics_momentum_538x2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410370"/>
            <a:ext cx="1809750" cy="85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cdn3.sbnation.com/imported_assets/1151649/487738_10150956961631536_1607574583_n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5493" y="1592838"/>
            <a:ext cx="2671632" cy="1728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3234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can we show this?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Today I will be able to describe distance, displacement, speed and velocity and calculate speed and velocity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8" name="Picture 2" descr="https://www.thetrc.org/wp4/wp-content/uploads/2013/01/physics_momentum_538x2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410370"/>
            <a:ext cx="1809750" cy="85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838200" y="1381865"/>
            <a:ext cx="5048250" cy="4663935"/>
          </a:xfrm>
        </p:spPr>
        <p:txBody>
          <a:bodyPr/>
          <a:lstStyle/>
          <a:p>
            <a:r>
              <a:rPr lang="en-GB" dirty="0"/>
              <a:t>Lets think about a </a:t>
            </a:r>
            <a:r>
              <a:rPr lang="en-GB" dirty="0" smtClean="0"/>
              <a:t>400m </a:t>
            </a:r>
            <a:r>
              <a:rPr lang="en-GB" dirty="0"/>
              <a:t>race</a:t>
            </a:r>
          </a:p>
          <a:p>
            <a:r>
              <a:rPr lang="en-GB" dirty="0" smtClean="0"/>
              <a:t>What could we use to show both quantities?</a:t>
            </a:r>
          </a:p>
          <a:p>
            <a:endParaRPr lang="en-GB" dirty="0"/>
          </a:p>
        </p:txBody>
      </p:sp>
      <p:sp>
        <p:nvSpPr>
          <p:cNvPr id="11" name="Content Placeholder 5"/>
          <p:cNvSpPr txBox="1">
            <a:spLocks/>
          </p:cNvSpPr>
          <p:nvPr/>
        </p:nvSpPr>
        <p:spPr>
          <a:xfrm>
            <a:off x="933450" y="1486640"/>
            <a:ext cx="3830161" cy="22343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dirty="0"/>
          </a:p>
        </p:txBody>
      </p:sp>
      <p:pic>
        <p:nvPicPr>
          <p:cNvPr id="8196" name="Picture 4" descr="https://www.dsr.wa.gov.au/images/default-source/spuuort-and-advice/facility-management/sports-dimensions/400-metre-standard-running-track.png?sfvrsn=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150" y="1574940"/>
            <a:ext cx="3187700" cy="4226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010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Distance/time graph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Today I will be able to describe distance, displacement, speed and velocity and calculate speed and velocity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2" descr="https://www.thetrc.org/wp4/wp-content/uploads/2013/01/physics_momentum_538x2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410370"/>
            <a:ext cx="1809750" cy="85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www.dsr.wa.gov.au/images/default-source/spuuort-and-advice/facility-management/sports-dimensions/400-metre-standard-running-track.png?sfvrsn=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1992" y="1657569"/>
            <a:ext cx="3149433" cy="4175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51262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Displacement/time graph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Today I will be able to describe distance, displacement, speed and velocity and calculate speed and velocity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2" descr="https://www.thetrc.org/wp4/wp-content/uploads/2013/01/physics_momentum_538x2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410370"/>
            <a:ext cx="1809750" cy="85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s://www.dsr.wa.gov.au/images/default-source/spuuort-and-advice/facility-management/sports-dimensions/400-metre-standard-running-track.png?sfvrsn=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18" y="1768778"/>
            <a:ext cx="2873208" cy="3809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10537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Distance/time </a:t>
            </a:r>
            <a:r>
              <a:rPr lang="en-GB" dirty="0" smtClean="0"/>
              <a:t>graph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Today I will be able to describe distance, displacement, speed and velocity and calculate speed and velocity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2" descr="https://www.thetrc.org/wp4/wp-content/uploads/2013/01/physics_momentum_538x2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410370"/>
            <a:ext cx="1809750" cy="85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2728913" y="1469831"/>
            <a:ext cx="0" cy="41767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H="1">
            <a:off x="2728913" y="5646543"/>
            <a:ext cx="66262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 rot="16200000">
            <a:off x="1406525" y="2457511"/>
            <a:ext cx="18399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/>
              <a:t>Distance (m)</a:t>
            </a:r>
            <a:endParaRPr lang="en-US" altLang="en-US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9466263" y="5463186"/>
            <a:ext cx="1368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dirty="0"/>
              <a:t>Time (s)</a:t>
            </a:r>
            <a:endParaRPr lang="en-US" altLang="en-US" dirty="0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2728913" y="3773293"/>
            <a:ext cx="52578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457700" y="3197031"/>
            <a:ext cx="3816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dirty="0"/>
              <a:t>Stationary – not moving!!!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69240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Distance/time </a:t>
            </a:r>
            <a:r>
              <a:rPr lang="en-GB" dirty="0" smtClean="0"/>
              <a:t>graph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Today I will be able to describe distance, displacement, speed and velocity and calculate speed and velocity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2" descr="https://www.thetrc.org/wp4/wp-content/uploads/2013/01/physics_momentum_538x2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410370"/>
            <a:ext cx="1809750" cy="85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Line 3"/>
          <p:cNvSpPr>
            <a:spLocks noChangeShapeType="1"/>
          </p:cNvSpPr>
          <p:nvPr/>
        </p:nvSpPr>
        <p:spPr bwMode="auto">
          <a:xfrm>
            <a:off x="2896394" y="1502939"/>
            <a:ext cx="0" cy="41767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" name="Line 4"/>
          <p:cNvSpPr>
            <a:spLocks noChangeShapeType="1"/>
          </p:cNvSpPr>
          <p:nvPr/>
        </p:nvSpPr>
        <p:spPr bwMode="auto">
          <a:xfrm flipH="1">
            <a:off x="2896394" y="5679651"/>
            <a:ext cx="66262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 rot="16200000">
            <a:off x="1367631" y="2095076"/>
            <a:ext cx="18399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/>
              <a:t>Distance (m)</a:t>
            </a:r>
            <a:endParaRPr lang="en-US" altLang="en-US"/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9786937" y="5409194"/>
            <a:ext cx="1368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dirty="0"/>
              <a:t>Time (s)</a:t>
            </a:r>
            <a:endParaRPr lang="en-US" altLang="en-US" dirty="0"/>
          </a:p>
        </p:txBody>
      </p:sp>
      <p:sp>
        <p:nvSpPr>
          <p:cNvPr id="17" name="Line 7"/>
          <p:cNvSpPr>
            <a:spLocks noChangeShapeType="1"/>
          </p:cNvSpPr>
          <p:nvPr/>
        </p:nvSpPr>
        <p:spPr bwMode="auto">
          <a:xfrm flipV="1">
            <a:off x="2896394" y="3230139"/>
            <a:ext cx="5545137" cy="2449512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5130006" y="3303164"/>
            <a:ext cx="3816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/>
              <a:t>Constant speed</a:t>
            </a:r>
            <a:endParaRPr lang="en-US" altLang="en-US"/>
          </a:p>
        </p:txBody>
      </p:sp>
      <p:grpSp>
        <p:nvGrpSpPr>
          <p:cNvPr id="19" name="Group 16"/>
          <p:cNvGrpSpPr>
            <a:grpSpLocks/>
          </p:cNvGrpSpPr>
          <p:nvPr/>
        </p:nvGrpSpPr>
        <p:grpSpPr bwMode="auto">
          <a:xfrm>
            <a:off x="6280944" y="4166764"/>
            <a:ext cx="504825" cy="1951037"/>
            <a:chOff x="2789" y="2795"/>
            <a:chExt cx="318" cy="1229"/>
          </a:xfrm>
        </p:grpSpPr>
        <p:sp>
          <p:nvSpPr>
            <p:cNvPr id="20" name="Line 9"/>
            <p:cNvSpPr>
              <a:spLocks noChangeShapeType="1"/>
            </p:cNvSpPr>
            <p:nvPr/>
          </p:nvSpPr>
          <p:spPr bwMode="auto">
            <a:xfrm>
              <a:off x="2880" y="2795"/>
              <a:ext cx="0" cy="95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Text Box 11"/>
            <p:cNvSpPr txBox="1">
              <a:spLocks noChangeArrowheads="1"/>
            </p:cNvSpPr>
            <p:nvPr/>
          </p:nvSpPr>
          <p:spPr bwMode="auto">
            <a:xfrm>
              <a:off x="2789" y="3793"/>
              <a:ext cx="31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altLang="en-US"/>
                <a:t>5</a:t>
              </a:r>
              <a:endParaRPr lang="en-US" altLang="en-US"/>
            </a:p>
          </p:txBody>
        </p:sp>
      </p:grpSp>
      <p:grpSp>
        <p:nvGrpSpPr>
          <p:cNvPr id="22" name="Group 17"/>
          <p:cNvGrpSpPr>
            <a:grpSpLocks/>
          </p:cNvGrpSpPr>
          <p:nvPr/>
        </p:nvGrpSpPr>
        <p:grpSpPr bwMode="auto">
          <a:xfrm>
            <a:off x="2393156" y="3879426"/>
            <a:ext cx="4032250" cy="366713"/>
            <a:chOff x="340" y="2614"/>
            <a:chExt cx="2540" cy="231"/>
          </a:xfrm>
        </p:grpSpPr>
        <p:sp>
          <p:nvSpPr>
            <p:cNvPr id="23" name="Line 10"/>
            <p:cNvSpPr>
              <a:spLocks noChangeShapeType="1"/>
            </p:cNvSpPr>
            <p:nvPr/>
          </p:nvSpPr>
          <p:spPr bwMode="auto">
            <a:xfrm flipH="1">
              <a:off x="657" y="2750"/>
              <a:ext cx="222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Text Box 12"/>
            <p:cNvSpPr txBox="1">
              <a:spLocks noChangeArrowheads="1"/>
            </p:cNvSpPr>
            <p:nvPr/>
          </p:nvSpPr>
          <p:spPr bwMode="auto">
            <a:xfrm>
              <a:off x="340" y="2614"/>
              <a:ext cx="36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altLang="en-US"/>
                <a:t>10</a:t>
              </a:r>
              <a:endParaRPr lang="en-US" altLang="en-US"/>
            </a:p>
          </p:txBody>
        </p:sp>
      </p:grpSp>
      <p:grpSp>
        <p:nvGrpSpPr>
          <p:cNvPr id="25" name="Group 15"/>
          <p:cNvGrpSpPr>
            <a:grpSpLocks/>
          </p:cNvGrpSpPr>
          <p:nvPr/>
        </p:nvGrpSpPr>
        <p:grpSpPr bwMode="auto">
          <a:xfrm>
            <a:off x="7281068" y="1366414"/>
            <a:ext cx="3313113" cy="1492250"/>
            <a:chOff x="3419" y="1031"/>
            <a:chExt cx="2087" cy="940"/>
          </a:xfrm>
        </p:grpSpPr>
        <p:sp>
          <p:nvSpPr>
            <p:cNvPr id="26" name="Text Box 13"/>
            <p:cNvSpPr txBox="1">
              <a:spLocks noChangeArrowheads="1"/>
            </p:cNvSpPr>
            <p:nvPr/>
          </p:nvSpPr>
          <p:spPr bwMode="auto">
            <a:xfrm>
              <a:off x="3419" y="1031"/>
              <a:ext cx="2087" cy="7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altLang="en-US" dirty="0"/>
                <a:t>How fast?</a:t>
              </a:r>
            </a:p>
            <a:p>
              <a:pPr>
                <a:spcBef>
                  <a:spcPct val="50000"/>
                </a:spcBef>
              </a:pPr>
              <a:r>
                <a:rPr lang="en-GB" altLang="en-US" dirty="0"/>
                <a:t>S = </a:t>
              </a:r>
              <a:r>
                <a:rPr lang="en-GB" altLang="en-US" u="sng" dirty="0"/>
                <a:t>D</a:t>
              </a:r>
              <a:r>
                <a:rPr lang="en-GB" altLang="en-US" dirty="0"/>
                <a:t>  =  </a:t>
              </a:r>
              <a:r>
                <a:rPr lang="en-GB" altLang="en-US" u="sng" dirty="0"/>
                <a:t>10m</a:t>
              </a:r>
              <a:r>
                <a:rPr lang="en-GB" altLang="en-US" dirty="0"/>
                <a:t>  =  2 m/s</a:t>
              </a:r>
            </a:p>
            <a:p>
              <a:pPr>
                <a:spcBef>
                  <a:spcPct val="50000"/>
                </a:spcBef>
              </a:pPr>
              <a:r>
                <a:rPr lang="en-GB" altLang="en-US" dirty="0"/>
                <a:t>      </a:t>
              </a:r>
              <a:endParaRPr lang="en-US" altLang="en-US" dirty="0"/>
            </a:p>
          </p:txBody>
        </p:sp>
        <p:sp>
          <p:nvSpPr>
            <p:cNvPr id="27" name="Text Box 14"/>
            <p:cNvSpPr txBox="1">
              <a:spLocks noChangeArrowheads="1"/>
            </p:cNvSpPr>
            <p:nvPr/>
          </p:nvSpPr>
          <p:spPr bwMode="auto">
            <a:xfrm>
              <a:off x="3742" y="1480"/>
              <a:ext cx="998" cy="4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altLang="en-US"/>
                <a:t>T        5 s</a:t>
              </a:r>
              <a:endParaRPr lang="en-US" altLang="en-US"/>
            </a:p>
            <a:p>
              <a:pPr>
                <a:spcBef>
                  <a:spcPct val="50000"/>
                </a:spcBef>
              </a:pPr>
              <a:endParaRPr lang="en-US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67255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Distance/time </a:t>
            </a:r>
            <a:r>
              <a:rPr lang="en-GB" dirty="0" smtClean="0"/>
              <a:t>graph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Today I will be able to describe distance, displacement, speed and velocity and calculate speed and velocity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2" descr="https://www.thetrc.org/wp4/wp-content/uploads/2013/01/physics_momentum_538x2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410370"/>
            <a:ext cx="1809750" cy="85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Line 3"/>
          <p:cNvSpPr>
            <a:spLocks noChangeShapeType="1"/>
          </p:cNvSpPr>
          <p:nvPr/>
        </p:nvSpPr>
        <p:spPr bwMode="auto">
          <a:xfrm>
            <a:off x="2462213" y="1649413"/>
            <a:ext cx="0" cy="41767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" name="Line 4"/>
          <p:cNvSpPr>
            <a:spLocks noChangeShapeType="1"/>
          </p:cNvSpPr>
          <p:nvPr/>
        </p:nvSpPr>
        <p:spPr bwMode="auto">
          <a:xfrm flipH="1">
            <a:off x="2462213" y="5826125"/>
            <a:ext cx="66262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" name="Text Box 5"/>
          <p:cNvSpPr txBox="1">
            <a:spLocks noChangeArrowheads="1"/>
          </p:cNvSpPr>
          <p:nvPr/>
        </p:nvSpPr>
        <p:spPr bwMode="auto">
          <a:xfrm rot="16200000">
            <a:off x="933450" y="2241550"/>
            <a:ext cx="18399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/>
              <a:t>Distance (m)</a:t>
            </a:r>
            <a:endParaRPr lang="en-US" altLang="en-US"/>
          </a:p>
        </p:txBody>
      </p:sp>
      <p:sp>
        <p:nvSpPr>
          <p:cNvPr id="31" name="Text Box 8"/>
          <p:cNvSpPr txBox="1">
            <a:spLocks noChangeArrowheads="1"/>
          </p:cNvSpPr>
          <p:nvPr/>
        </p:nvSpPr>
        <p:spPr bwMode="auto">
          <a:xfrm>
            <a:off x="3975100" y="3089275"/>
            <a:ext cx="3816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/>
              <a:t>Speeding up – accelerating!!</a:t>
            </a:r>
            <a:endParaRPr lang="en-US" altLang="en-US"/>
          </a:p>
        </p:txBody>
      </p:sp>
      <p:sp>
        <p:nvSpPr>
          <p:cNvPr id="32" name="Freeform 10"/>
          <p:cNvSpPr>
            <a:spLocks/>
          </p:cNvSpPr>
          <p:nvPr/>
        </p:nvSpPr>
        <p:spPr bwMode="auto">
          <a:xfrm>
            <a:off x="2462213" y="2009775"/>
            <a:ext cx="5689600" cy="3816350"/>
          </a:xfrm>
          <a:custGeom>
            <a:avLst/>
            <a:gdLst>
              <a:gd name="T0" fmla="*/ 0 w 3584"/>
              <a:gd name="T1" fmla="*/ 3816350 h 2404"/>
              <a:gd name="T2" fmla="*/ 3457575 w 3584"/>
              <a:gd name="T3" fmla="*/ 3240088 h 2404"/>
              <a:gd name="T4" fmla="*/ 5257800 w 3584"/>
              <a:gd name="T5" fmla="*/ 1439863 h 2404"/>
              <a:gd name="T6" fmla="*/ 5689600 w 3584"/>
              <a:gd name="T7" fmla="*/ 0 h 240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584" h="2404">
                <a:moveTo>
                  <a:pt x="0" y="2404"/>
                </a:moveTo>
                <a:cubicBezTo>
                  <a:pt x="813" y="2347"/>
                  <a:pt x="1626" y="2290"/>
                  <a:pt x="2178" y="2041"/>
                </a:cubicBezTo>
                <a:cubicBezTo>
                  <a:pt x="2730" y="1792"/>
                  <a:pt x="3078" y="1247"/>
                  <a:pt x="3312" y="907"/>
                </a:cubicBezTo>
                <a:cubicBezTo>
                  <a:pt x="3546" y="567"/>
                  <a:pt x="3539" y="151"/>
                  <a:pt x="3584" y="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8007350" y="3736975"/>
            <a:ext cx="1800225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2800" b="1"/>
              <a:t>Can you explain why?</a:t>
            </a:r>
            <a:endParaRPr lang="en-US" altLang="en-US" sz="2800" b="1"/>
          </a:p>
        </p:txBody>
      </p:sp>
      <p:sp>
        <p:nvSpPr>
          <p:cNvPr id="34" name="Text Box 6"/>
          <p:cNvSpPr txBox="1">
            <a:spLocks noChangeArrowheads="1"/>
          </p:cNvSpPr>
          <p:nvPr/>
        </p:nvSpPr>
        <p:spPr bwMode="auto">
          <a:xfrm>
            <a:off x="9504363" y="5529261"/>
            <a:ext cx="1368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dirty="0"/>
              <a:t>Time (s)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66030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Distance/time </a:t>
            </a:r>
            <a:r>
              <a:rPr lang="en-GB" dirty="0" smtClean="0"/>
              <a:t>graph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Today I will be able to describe distance, displacement, speed and velocity and calculate speed and velocity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2" descr="https://www.thetrc.org/wp4/wp-content/uploads/2013/01/physics_momentum_538x2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410370"/>
            <a:ext cx="1809750" cy="85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Line 3"/>
          <p:cNvSpPr>
            <a:spLocks noChangeShapeType="1"/>
          </p:cNvSpPr>
          <p:nvPr/>
        </p:nvSpPr>
        <p:spPr bwMode="auto">
          <a:xfrm>
            <a:off x="2443163" y="1479550"/>
            <a:ext cx="0" cy="41767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" name="Line 4"/>
          <p:cNvSpPr>
            <a:spLocks noChangeShapeType="1"/>
          </p:cNvSpPr>
          <p:nvPr/>
        </p:nvSpPr>
        <p:spPr bwMode="auto">
          <a:xfrm flipH="1">
            <a:off x="2443163" y="5656262"/>
            <a:ext cx="66262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 rot="16200000">
            <a:off x="914400" y="2071687"/>
            <a:ext cx="18399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/>
              <a:t>Distance (m)</a:t>
            </a:r>
            <a:endParaRPr lang="en-US" alt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9466263" y="5472905"/>
            <a:ext cx="1368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dirty="0"/>
              <a:t>Time (s)</a:t>
            </a:r>
            <a:endParaRPr lang="en-US" altLang="en-US" dirty="0"/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3956050" y="2919412"/>
            <a:ext cx="3816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/>
              <a:t>slowing down – decelerating!!</a:t>
            </a:r>
            <a:endParaRPr lang="en-US" altLang="en-US"/>
          </a:p>
        </p:txBody>
      </p:sp>
      <p:sp>
        <p:nvSpPr>
          <p:cNvPr id="17" name="Freeform 9"/>
          <p:cNvSpPr>
            <a:spLocks/>
          </p:cNvSpPr>
          <p:nvPr/>
        </p:nvSpPr>
        <p:spPr bwMode="auto">
          <a:xfrm>
            <a:off x="2443163" y="2127250"/>
            <a:ext cx="6121400" cy="3529012"/>
          </a:xfrm>
          <a:custGeom>
            <a:avLst/>
            <a:gdLst>
              <a:gd name="T0" fmla="*/ 0 w 3856"/>
              <a:gd name="T1" fmla="*/ 3529012 h 2177"/>
              <a:gd name="T2" fmla="*/ 1008063 w 3856"/>
              <a:gd name="T3" fmla="*/ 1322772 h 2177"/>
              <a:gd name="T4" fmla="*/ 2665413 w 3856"/>
              <a:gd name="T5" fmla="*/ 220462 h 2177"/>
              <a:gd name="T6" fmla="*/ 6121400 w 3856"/>
              <a:gd name="T7" fmla="*/ 0 h 217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856" h="2177">
                <a:moveTo>
                  <a:pt x="0" y="2177"/>
                </a:moveTo>
                <a:cubicBezTo>
                  <a:pt x="177" y="1666"/>
                  <a:pt x="355" y="1156"/>
                  <a:pt x="635" y="816"/>
                </a:cubicBezTo>
                <a:cubicBezTo>
                  <a:pt x="915" y="476"/>
                  <a:pt x="1142" y="272"/>
                  <a:pt x="1679" y="136"/>
                </a:cubicBezTo>
                <a:cubicBezTo>
                  <a:pt x="2216" y="0"/>
                  <a:pt x="3493" y="23"/>
                  <a:pt x="3856" y="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7988300" y="3567112"/>
            <a:ext cx="1800225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2800" b="1"/>
              <a:t>Can you explain why?</a:t>
            </a:r>
            <a:endParaRPr lang="en-US" altLang="en-US" sz="2800" b="1"/>
          </a:p>
        </p:txBody>
      </p:sp>
    </p:spTree>
    <p:extLst>
      <p:ext uri="{BB962C8B-B14F-4D97-AF65-F5344CB8AC3E}">
        <p14:creationId xmlns:p14="http://schemas.microsoft.com/office/powerpoint/2010/main" val="169090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100m race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Complete the 100m race worksheet – 15 mins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We will self assess and discuss answers. 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Today I will be able to describe distance, displacement, speed and velocity and calculate speed and velocity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8" name="Picture 2" descr="https://www.thetrc.org/wp4/wp-content/uploads/2013/01/physics_momentum_538x2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410370"/>
            <a:ext cx="1809750" cy="85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16614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Homework!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Complete the ‘How fast can you run?’ worksheet.</a:t>
            </a:r>
          </a:p>
          <a:p>
            <a:endParaRPr lang="en-GB" dirty="0"/>
          </a:p>
          <a:p>
            <a:r>
              <a:rPr lang="en-GB" dirty="0" smtClean="0"/>
              <a:t>To be </a:t>
            </a:r>
            <a:r>
              <a:rPr lang="en-GB" smtClean="0"/>
              <a:t>handed in ……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Today I will be able to describe distance, displacement, speed and velocity and calculate speed and velocity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8" name="Picture 2" descr="https://www.thetrc.org/wp4/wp-content/uploads/2013/01/physics_momentum_538x2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410370"/>
            <a:ext cx="1809750" cy="85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043712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Minimal SF"/>
        <a:ea typeface=""/>
        <a:cs typeface=""/>
      </a:majorFont>
      <a:minorFont>
        <a:latin typeface="Minimal S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Minimal SF"/>
        <a:ea typeface=""/>
        <a:cs typeface=""/>
      </a:majorFont>
      <a:minorFont>
        <a:latin typeface="Minimal S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</TotalTime>
  <Words>889</Words>
  <Application>Microsoft Office PowerPoint</Application>
  <PresentationFormat>Widescreen</PresentationFormat>
  <Paragraphs>127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Comic Sans MS</vt:lpstr>
      <vt:lpstr>Minimal SF</vt:lpstr>
      <vt:lpstr>Verdana</vt:lpstr>
      <vt:lpstr>Wingdings</vt:lpstr>
      <vt:lpstr>1_Office Theme</vt:lpstr>
      <vt:lpstr>Office Theme</vt:lpstr>
      <vt:lpstr>Forces Objects can affect other objects at a distance and changing the movement of an object requires a net force to be acting upon it.   </vt:lpstr>
      <vt:lpstr>PowerPoint Presentation</vt:lpstr>
      <vt:lpstr>PowerPoint Presentation</vt:lpstr>
      <vt:lpstr>PowerPoint Presentation</vt:lpstr>
      <vt:lpstr>Scalars and Vectors</vt:lpstr>
      <vt:lpstr>Lesson Outcomes</vt:lpstr>
      <vt:lpstr>Speed and Velocity</vt:lpstr>
      <vt:lpstr>Speed questions</vt:lpstr>
      <vt:lpstr>Distance and displacement</vt:lpstr>
      <vt:lpstr>Definitions</vt:lpstr>
      <vt:lpstr>How can we show this?</vt:lpstr>
      <vt:lpstr>Distance/time graph</vt:lpstr>
      <vt:lpstr>Displacement/time graph</vt:lpstr>
      <vt:lpstr>How can we show this?</vt:lpstr>
      <vt:lpstr>Distance/time graph</vt:lpstr>
      <vt:lpstr>Displacement/time graph</vt:lpstr>
      <vt:lpstr>Distance/time graph</vt:lpstr>
      <vt:lpstr>Distance/time graph</vt:lpstr>
      <vt:lpstr>Distance/time graph</vt:lpstr>
      <vt:lpstr>Distance/time graph</vt:lpstr>
      <vt:lpstr>100m race</vt:lpstr>
      <vt:lpstr>Homework!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Forces Objects can affect other objects at a distance and changing the movement of an object requires a net force to be acting upon it.   </dc:title>
  <dc:creator>rob sharp</dc:creator>
  <cp:lastModifiedBy>rob sharp</cp:lastModifiedBy>
  <cp:revision>18</cp:revision>
  <dcterms:created xsi:type="dcterms:W3CDTF">2017-08-29T15:57:51Z</dcterms:created>
  <dcterms:modified xsi:type="dcterms:W3CDTF">2017-08-30T12:45:54Z</dcterms:modified>
</cp:coreProperties>
</file>