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20"/>
  </p:notesMasterIdLst>
  <p:sldIdLst>
    <p:sldId id="257" r:id="rId3"/>
    <p:sldId id="258" r:id="rId4"/>
    <p:sldId id="261" r:id="rId5"/>
    <p:sldId id="262" r:id="rId6"/>
    <p:sldId id="271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687FE-05D8-4A78-A2FE-5FA7F4C07C91}" type="datetimeFigureOut">
              <a:rPr lang="en-GB" smtClean="0"/>
              <a:t>31/01/2018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9444C-13BF-4E63-BAE0-2D2E3FA48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8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fld id="{5B7ABDE2-DFA9-4443-BF22-95EB987F6565}" type="datetime2">
              <a:rPr lang="en-US" smtClean="0"/>
              <a:t>Friday, September 8, 2017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31/01/2018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172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are for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D905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89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24744" y="86061"/>
            <a:ext cx="3377664" cy="41954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fld id="{4222623A-B276-4CDD-8967-A82A91C7F1F6}" type="datetime2">
              <a:rPr lang="en-GB" sz="1350">
                <a:solidFill>
                  <a:prstClr val="black"/>
                </a:solidFill>
              </a:rPr>
              <a:pPr algn="ctr"/>
              <a:t>Wednesday, 31 January 2018</a:t>
            </a:fld>
            <a:endParaRPr lang="en-GB" sz="21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8657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ee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FFD9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630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BC58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5284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A4D9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0335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 to Demonst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7937AB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926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8A8A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5558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F0FBD-E055-A94D-BA8E-7757BA8E0A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F081E-1DB3-844B-B186-E5B5869EB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5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2EB9-9BAF-824E-9B3D-0CAFCDD7850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D9970-B167-0D41-B642-D66CCB9B2DB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79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A4BF1-5597-46A3-B368-69EEAD8F9A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791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fld id="{5B7ABDE2-DFA9-4443-BF22-95EB987F6565}" type="datetime2">
              <a:rPr lang="en-US" smtClean="0"/>
              <a:t>Friday, September 8, 2017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31/01/2018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6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pare for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D905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89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24744" y="86061"/>
            <a:ext cx="3377664" cy="419548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fld id="{4222623A-B276-4CDD-8967-A82A91C7F1F6}" type="datetime2">
              <a:rPr lang="en-GB" sz="1350">
                <a:solidFill>
                  <a:prstClr val="black"/>
                </a:solidFill>
              </a:rPr>
              <a:pPr algn="ctr"/>
              <a:t>Wednesday, 31 January 2018</a:t>
            </a:fld>
            <a:endParaRPr lang="en-GB" sz="21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1825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ee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FFD905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562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 New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BC58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1953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truct 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A4D9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5490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 to Demonst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7937AB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5968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971495"/>
          </a:xfrm>
          <a:solidFill>
            <a:srgbClr val="058A8A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381865"/>
            <a:ext cx="10515600" cy="466393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2281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TEEP</a:t>
            </a: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500" b="1" dirty="0">
              <a:solidFill>
                <a:prstClr val="black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0474607" y="86062"/>
            <a:ext cx="1603468" cy="1295803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prstClr val="black"/>
                </a:solidFill>
              </a:rPr>
              <a:t>Curriculum</a:t>
            </a:r>
          </a:p>
          <a:p>
            <a:pPr algn="ctr"/>
            <a:r>
              <a:rPr lang="en-GB" sz="450" b="1" dirty="0">
                <a:solidFill>
                  <a:prstClr val="black"/>
                </a:solidFill>
              </a:rPr>
              <a:t> </a:t>
            </a:r>
            <a:endParaRPr lang="en-GB" sz="375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b="1" dirty="0">
              <a:solidFill>
                <a:prstClr val="black"/>
              </a:solidFill>
            </a:endParaRPr>
          </a:p>
          <a:p>
            <a:pPr algn="ctr"/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36580" y="5942856"/>
            <a:ext cx="11224709" cy="852225"/>
          </a:xfrm>
          <a:prstGeom prst="roundRect">
            <a:avLst>
              <a:gd name="adj" fmla="val 689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350" b="1" dirty="0">
                <a:solidFill>
                  <a:prstClr val="black"/>
                </a:solidFill>
              </a:rPr>
              <a:t>Agreed Learning Outcome</a:t>
            </a:r>
          </a:p>
          <a:p>
            <a:endParaRPr lang="en-GB" sz="1350" b="1" dirty="0">
              <a:solidFill>
                <a:prstClr val="black"/>
              </a:solidFill>
            </a:endParaRPr>
          </a:p>
          <a:p>
            <a:endParaRPr lang="en-GB" sz="1350" b="1" dirty="0">
              <a:solidFill>
                <a:prstClr val="black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58802" y="6238875"/>
            <a:ext cx="11015663" cy="463550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Ø"/>
              <a:defRPr sz="135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" y="410370"/>
            <a:ext cx="1440000" cy="862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9434" y="475017"/>
            <a:ext cx="1786311" cy="65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032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F08E-739C-114E-91A3-D6FC7A25FA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31/01/2018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0D3AD-96BD-5E4B-8284-64471639D088}" type="slidenum">
              <a:rPr lang="en-GB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350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F0FBD-E055-A94D-BA8E-7757BA8E0A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F081E-1DB3-844B-B186-E5B5869EBD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30"/>
            <a:ext cx="12191429" cy="6857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31/01/2018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9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681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30"/>
            <a:ext cx="12191429" cy="6857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9751" y="410370"/>
            <a:ext cx="85724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780B1-1841-411C-859D-AA3C6CF2DA1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31/01/2018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8244-1F59-4293-9C89-5CB2AD67CBD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6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476" y="1755250"/>
            <a:ext cx="4957081" cy="7456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Forces</a:t>
            </a:r>
            <a:r>
              <a:rPr lang="en-US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GB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Objects can affect other objects at a distance </a:t>
            </a:r>
            <a:r>
              <a:rPr lang="en-US" sz="320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and changing the movement of an object requires a net force to be acting upon it. </a:t>
            </a:r>
            <a:r>
              <a:rPr lang="en-US" sz="2981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lang="en-US" sz="2981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lang="en-US" b="1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endParaRPr lang="en-US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36309" y="1218444"/>
            <a:ext cx="2914650" cy="1621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990" y="3132271"/>
            <a:ext cx="3635738" cy="25540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013" y="3552825"/>
            <a:ext cx="3600076" cy="243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76895" y="323694"/>
            <a:ext cx="585639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The Big Investigation</a:t>
            </a:r>
          </a:p>
        </p:txBody>
      </p:sp>
      <p:sp>
        <p:nvSpPr>
          <p:cNvPr id="10" name="Shape 525"/>
          <p:cNvSpPr/>
          <p:nvPr/>
        </p:nvSpPr>
        <p:spPr>
          <a:xfrm>
            <a:off x="2279190" y="1095226"/>
            <a:ext cx="7608523" cy="21242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GB" sz="3200" dirty="0">
                <a:solidFill>
                  <a:prstClr val="black"/>
                </a:solidFill>
              </a:rPr>
              <a:t>Investigate </a:t>
            </a:r>
            <a:r>
              <a:rPr lang="en-GB" sz="3200" dirty="0" smtClean="0">
                <a:solidFill>
                  <a:prstClr val="black"/>
                </a:solidFill>
              </a:rPr>
              <a:t>the effect of varying force (with constant mass) and then varying mass (with constant force) on an object on its acceleration.</a:t>
            </a:r>
            <a:endParaRPr lang="en-GB" sz="3200" dirty="0">
              <a:solidFill>
                <a:prstClr val="black"/>
              </a:solidFill>
            </a:endParaRPr>
          </a:p>
        </p:txBody>
      </p:sp>
      <p:pic>
        <p:nvPicPr>
          <p:cNvPr id="1026" name="Picture 2" descr="Kilogram, Mass, Weight, 10, Gravi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3361588"/>
            <a:ext cx="3279775" cy="217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neatorama.com/jill/Physics-101-For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091" y="3584574"/>
            <a:ext cx="2454275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accelerationevents.com/images/algemeen/Algemeen04hom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883" y="3361588"/>
            <a:ext cx="2541860" cy="17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79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Stopping a moving car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/>
              <a:t>Today I will be able to describe the motion of an object from a velocity/time graph. </a:t>
            </a:r>
          </a:p>
          <a:p>
            <a:r>
              <a:rPr lang="en-GB"/>
              <a:t>I will be able to calculate acceleration and distance using a velocity/time graph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079" y="1035959"/>
            <a:ext cx="4307614" cy="2153807"/>
          </a:xfrm>
          <a:prstGeom prst="rect">
            <a:avLst/>
          </a:prstGeom>
        </p:spPr>
      </p:pic>
      <p:pic>
        <p:nvPicPr>
          <p:cNvPr id="2050" name="Picture 2" descr="https://www.thetrc.org/wp4/wp-content/uploads/2013/01/physics_momentum_538x2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33" y="350981"/>
            <a:ext cx="1274703" cy="9731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70000" y="3184526"/>
            <a:ext cx="368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Draw a free body diagram of a car stopping. Label all the forces (remember magnitude is the length of the force arrow) acting on it and the resultant (if any) force.</a:t>
            </a:r>
            <a:endParaRPr lang="en-GB" dirty="0"/>
          </a:p>
        </p:txBody>
      </p:sp>
      <p:pic>
        <p:nvPicPr>
          <p:cNvPr id="1026" name="Picture 2" descr="http://4.bp.blogspot.com/_J3_liDBfbvs/TEAgXqrLKrI/AAAAAAAAwkg/AxaOxydt5oM/s1600/2011-Hyundai-Genesis-Coupe-3.8-R-Car-Side-Vie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2" y="1951630"/>
            <a:ext cx="5613101" cy="372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Outcomes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Today I will be able </a:t>
            </a:r>
            <a:r>
              <a:rPr lang="en-GB" dirty="0" smtClean="0"/>
              <a:t>to define stopping distance, thinking distance and braking distance and discuss factors affecting these</a:t>
            </a:r>
            <a:endParaRPr lang="en-GB" dirty="0"/>
          </a:p>
          <a:p>
            <a:r>
              <a:rPr lang="en-GB" dirty="0" smtClean="0"/>
              <a:t>Success Criteria:</a:t>
            </a:r>
          </a:p>
          <a:p>
            <a:r>
              <a:rPr lang="en-GB" dirty="0" smtClean="0"/>
              <a:t>Define Stopping distance as thinking plus braking distance</a:t>
            </a:r>
          </a:p>
          <a:p>
            <a:r>
              <a:rPr lang="en-GB" dirty="0" smtClean="0"/>
              <a:t>Analyse factors that will affect these</a:t>
            </a:r>
          </a:p>
          <a:p>
            <a:r>
              <a:rPr lang="en-GB" dirty="0" smtClean="0"/>
              <a:t>Apply knowledge to solve problems relating to stopping distances.</a:t>
            </a:r>
          </a:p>
        </p:txBody>
      </p:sp>
      <p:pic>
        <p:nvPicPr>
          <p:cNvPr id="4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8" y="318017"/>
            <a:ext cx="1328762" cy="101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80383" y="378216"/>
            <a:ext cx="8572499" cy="971495"/>
          </a:xfrm>
        </p:spPr>
        <p:txBody>
          <a:bodyPr/>
          <a:lstStyle/>
          <a:p>
            <a:r>
              <a:rPr lang="en-GB" dirty="0" smtClean="0"/>
              <a:t>Stopping distance</a:t>
            </a:r>
            <a:endParaRPr lang="en-GB" dirty="0"/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8" y="295678"/>
            <a:ext cx="1380712" cy="10540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97000" y="1549400"/>
            <a:ext cx="858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What does this mean?</a:t>
            </a:r>
          </a:p>
          <a:p>
            <a:endParaRPr lang="en-GB" sz="3600" dirty="0"/>
          </a:p>
          <a:p>
            <a:r>
              <a:rPr lang="en-GB" sz="3600" dirty="0" smtClean="0"/>
              <a:t>THINK</a:t>
            </a:r>
          </a:p>
          <a:p>
            <a:r>
              <a:rPr lang="en-GB" sz="3600" dirty="0" smtClean="0"/>
              <a:t>PAIR</a:t>
            </a:r>
          </a:p>
          <a:p>
            <a:r>
              <a:rPr lang="en-GB" sz="3600" dirty="0" smtClean="0"/>
              <a:t>SHARE</a:t>
            </a:r>
          </a:p>
          <a:p>
            <a:r>
              <a:rPr lang="en-GB" sz="3600" dirty="0" smtClean="0"/>
              <a:t>2 minutes!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14732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4572000" cy="609600"/>
          </a:xfrm>
          <a:solidFill>
            <a:srgbClr val="0000FF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altLang="en-US" sz="2800">
                <a:solidFill>
                  <a:schemeClr val="bg1"/>
                </a:solidFill>
              </a:rPr>
              <a:t>Stopping distances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524000" y="1752600"/>
            <a:ext cx="9144000" cy="1219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1524000" y="23622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572000" y="1752601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 sz="4000">
                <a:solidFill>
                  <a:schemeClr val="tx2"/>
                </a:solidFill>
                <a:latin typeface="Times New Roman" panose="02020603050405020304" pitchFamily="18" charset="0"/>
                <a:sym typeface="Webdings" panose="05030102010509060703" pitchFamily="18" charset="2"/>
              </a:rPr>
              <a:t></a:t>
            </a:r>
            <a:endParaRPr lang="en-GB" altLang="en-US" sz="40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3276600" y="1828801"/>
            <a:ext cx="1600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Times New Roman" panose="02020603050405020304" pitchFamily="18" charset="0"/>
                <a:sym typeface="Webdings" panose="05030102010509060703" pitchFamily="18" charset="2"/>
              </a:rPr>
              <a:t></a:t>
            </a:r>
            <a:endParaRPr lang="en-GB" altLang="en-US" sz="28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2133600" y="3235147"/>
            <a:ext cx="2743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dirty="0">
                <a:solidFill>
                  <a:srgbClr val="0000FF"/>
                </a:solidFill>
                <a:latin typeface="Arial" panose="020B0604020202020204" pitchFamily="34" charset="0"/>
              </a:rPr>
              <a:t>Thinking distance is the distance a car travels before the brakes are applied.</a:t>
            </a:r>
          </a:p>
        </p:txBody>
      </p:sp>
      <p:sp>
        <p:nvSpPr>
          <p:cNvPr id="78856" name="Text Box 8"/>
          <p:cNvSpPr txBox="1">
            <a:spLocks noChangeAspect="1" noChangeArrowheads="1"/>
          </p:cNvSpPr>
          <p:nvPr/>
        </p:nvSpPr>
        <p:spPr bwMode="auto">
          <a:xfrm>
            <a:off x="2247901" y="3238500"/>
            <a:ext cx="2743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dirty="0">
                <a:solidFill>
                  <a:srgbClr val="0000FF"/>
                </a:solidFill>
                <a:latin typeface="Arial" panose="020B0604020202020204" pitchFamily="34" charset="0"/>
              </a:rPr>
              <a:t>Braking distance is the distance a car travels whilst the brakes are being applied.</a:t>
            </a:r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1981200" y="5638800"/>
            <a:ext cx="8382000" cy="369332"/>
          </a:xfrm>
          <a:prstGeom prst="rect">
            <a:avLst/>
          </a:prstGeom>
          <a:solidFill>
            <a:srgbClr val="0000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  <a:contourClr>
              <a:srgbClr val="0000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/>
              <a:t>Stopping distance = thinking distance + braking distance</a:t>
            </a:r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auto">
          <a:xfrm flipV="1">
            <a:off x="8686800" y="29718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auto">
          <a:xfrm flipV="1">
            <a:off x="7620000" y="29718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 flipV="1">
            <a:off x="5181600" y="29718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auto">
          <a:xfrm>
            <a:off x="7772400" y="3733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>
            <a:off x="5334000" y="3733800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auto">
          <a:xfrm>
            <a:off x="5334000" y="4800600"/>
            <a:ext cx="335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64" name="Text Box 16"/>
          <p:cNvSpPr txBox="1">
            <a:spLocks noChangeArrowheads="1"/>
          </p:cNvSpPr>
          <p:nvPr/>
        </p:nvSpPr>
        <p:spPr bwMode="auto">
          <a:xfrm>
            <a:off x="5638800" y="4495801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 sz="2000"/>
              <a:t>Stopping distance</a:t>
            </a:r>
          </a:p>
        </p:txBody>
      </p:sp>
      <p:sp>
        <p:nvSpPr>
          <p:cNvPr id="78865" name="Text Box 17"/>
          <p:cNvSpPr txBox="1">
            <a:spLocks noChangeArrowheads="1"/>
          </p:cNvSpPr>
          <p:nvPr/>
        </p:nvSpPr>
        <p:spPr bwMode="auto">
          <a:xfrm>
            <a:off x="5638800" y="3733801"/>
            <a:ext cx="1828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 sz="2000"/>
              <a:t>Braking distance</a:t>
            </a:r>
          </a:p>
        </p:txBody>
      </p:sp>
      <p:sp>
        <p:nvSpPr>
          <p:cNvPr id="78866" name="Text Box 18"/>
          <p:cNvSpPr txBox="1">
            <a:spLocks noChangeArrowheads="1"/>
          </p:cNvSpPr>
          <p:nvPr/>
        </p:nvSpPr>
        <p:spPr bwMode="auto">
          <a:xfrm>
            <a:off x="7391400" y="3810001"/>
            <a:ext cx="1828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 sz="2000"/>
              <a:t>Thinking distance</a:t>
            </a:r>
          </a:p>
        </p:txBody>
      </p:sp>
      <p:sp>
        <p:nvSpPr>
          <p:cNvPr id="78867" name="Text Box 19"/>
          <p:cNvSpPr txBox="1">
            <a:spLocks noChangeArrowheads="1"/>
          </p:cNvSpPr>
          <p:nvPr/>
        </p:nvSpPr>
        <p:spPr bwMode="auto">
          <a:xfrm>
            <a:off x="2438400" y="990600"/>
            <a:ext cx="6858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How long does it take a moving vehicle to stop?</a:t>
            </a:r>
          </a:p>
        </p:txBody>
      </p:sp>
      <p:sp>
        <p:nvSpPr>
          <p:cNvPr id="78868" name="Text Box 20"/>
          <p:cNvSpPr txBox="1">
            <a:spLocks noChangeArrowheads="1"/>
          </p:cNvSpPr>
          <p:nvPr/>
        </p:nvSpPr>
        <p:spPr bwMode="auto">
          <a:xfrm>
            <a:off x="2095501" y="4151908"/>
            <a:ext cx="3048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dirty="0">
                <a:solidFill>
                  <a:srgbClr val="0000FF"/>
                </a:solidFill>
                <a:latin typeface="Arial" panose="020B0604020202020204" pitchFamily="34" charset="0"/>
              </a:rPr>
              <a:t>The stopping distance is the sum of the thinking distance and the braking distance. </a:t>
            </a:r>
          </a:p>
        </p:txBody>
      </p:sp>
    </p:spTree>
    <p:extLst>
      <p:ext uri="{BB962C8B-B14F-4D97-AF65-F5344CB8AC3E}">
        <p14:creationId xmlns:p14="http://schemas.microsoft.com/office/powerpoint/2010/main" val="3297661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utoUpdateAnimBg="0"/>
      <p:bldP spid="78855" grpId="0" autoUpdateAnimBg="0"/>
      <p:bldP spid="78856" grpId="0" autoUpdateAnimBg="0"/>
      <p:bldP spid="78857" grpId="0" animBg="1" autoUpdateAnimBg="0"/>
      <p:bldP spid="78858" grpId="0" animBg="1"/>
      <p:bldP spid="78859" grpId="0" animBg="1"/>
      <p:bldP spid="78860" grpId="0" animBg="1"/>
      <p:bldP spid="78861" grpId="0" animBg="1"/>
      <p:bldP spid="78862" grpId="0" animBg="1"/>
      <p:bldP spid="78863" grpId="0" animBg="1"/>
      <p:bldP spid="78864" grpId="0" autoUpdateAnimBg="0"/>
      <p:bldP spid="78865" grpId="0" autoUpdateAnimBg="0"/>
      <p:bldP spid="78866" grpId="0" autoUpdateAnimBg="0"/>
      <p:bldP spid="7886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8527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altLang="en-US" sz="4400" b="1" dirty="0">
                <a:latin typeface="Comic Sans MS" panose="030F0702030302020204" pitchFamily="66" charset="0"/>
              </a:rPr>
              <a:t>Braking distance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4221164"/>
            <a:ext cx="8229600" cy="1684337"/>
          </a:xfrm>
          <a:solidFill>
            <a:srgbClr val="FFFF00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GB" altLang="en-U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The distance the car travels during its deceleration, whilst the brakes are being applied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992313" y="1196975"/>
            <a:ext cx="8229600" cy="16129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GB" altLang="en-US" dirty="0"/>
              <a:t>  </a:t>
            </a:r>
            <a:r>
              <a:rPr lang="en-GB" altLang="en-US" dirty="0">
                <a:latin typeface="Comic Sans MS" panose="030F0702030302020204" pitchFamily="66" charset="0"/>
              </a:rPr>
              <a:t>The distance the car travels in the split second between a hazard appearing and the driver applying the brakes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rPr>
              <a:t>Thinking distance</a:t>
            </a:r>
          </a:p>
        </p:txBody>
      </p:sp>
    </p:spTree>
    <p:extLst>
      <p:ext uri="{BB962C8B-B14F-4D97-AF65-F5344CB8AC3E}">
        <p14:creationId xmlns:p14="http://schemas.microsoft.com/office/powerpoint/2010/main" val="153730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nimBg="1"/>
      <p:bldP spid="163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620713"/>
            <a:ext cx="8229600" cy="1219479"/>
          </a:xfrm>
          <a:solidFill>
            <a:srgbClr val="FFFF00"/>
          </a:solidFill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altLang="en-US" sz="3600" dirty="0">
                <a:latin typeface="Comic Sans MS" panose="030F0702030302020204" pitchFamily="66" charset="0"/>
              </a:rPr>
              <a:t>The total stopping distance = thinking distance + </a:t>
            </a:r>
            <a:r>
              <a:rPr lang="en-GB" altLang="en-US" sz="3600" dirty="0" smtClean="0">
                <a:solidFill>
                  <a:srgbClr val="FF3300"/>
                </a:solidFill>
                <a:latin typeface="Comic Sans MS" panose="030F0702030302020204" pitchFamily="66" charset="0"/>
              </a:rPr>
              <a:t>braking </a:t>
            </a:r>
            <a:r>
              <a:rPr lang="en-GB" altLang="en-US" sz="3600" dirty="0">
                <a:solidFill>
                  <a:srgbClr val="FF3300"/>
                </a:solidFill>
                <a:latin typeface="Comic Sans MS" panose="030F0702030302020204" pitchFamily="66" charset="0"/>
              </a:rPr>
              <a:t>distance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665289" y="2443957"/>
            <a:ext cx="1368425" cy="649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770563" y="2515393"/>
            <a:ext cx="1225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30mph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962276" y="3740944"/>
            <a:ext cx="1331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1736725" y="3164681"/>
            <a:ext cx="1295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9m   +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3033714" y="2443956"/>
            <a:ext cx="2376487" cy="6477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3033713" y="3164681"/>
            <a:ext cx="3313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14m =</a:t>
            </a:r>
            <a:r>
              <a:rPr lang="en-GB" altLang="en-US" b="1" dirty="0" smtClean="0">
                <a:latin typeface="Comic Sans MS" panose="030F0702030302020204" pitchFamily="66" charset="0"/>
              </a:rPr>
              <a:t> </a:t>
            </a:r>
            <a:r>
              <a:rPr lang="en-GB" altLang="en-US" b="1" dirty="0">
                <a:latin typeface="Comic Sans MS" panose="030F0702030302020204" pitchFamily="66" charset="0"/>
              </a:rPr>
              <a:t>6 car lengths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1736726" y="3883818"/>
            <a:ext cx="2087563" cy="6492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3754438" y="3883818"/>
            <a:ext cx="4032250" cy="6477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8074026" y="3956843"/>
            <a:ext cx="13319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50mph</a:t>
            </a: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1736725" y="4604543"/>
            <a:ext cx="6191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15m +                 </a:t>
            </a:r>
            <a:r>
              <a:rPr lang="en-GB" altLang="en-US" b="1" dirty="0" smtClean="0">
                <a:latin typeface="Comic Sans MS" panose="030F0702030302020204" pitchFamily="66" charset="0"/>
              </a:rPr>
              <a:t>  </a:t>
            </a:r>
            <a:r>
              <a:rPr lang="en-GB" altLang="en-US" b="1" dirty="0">
                <a:latin typeface="Comic Sans MS" panose="030F0702030302020204" pitchFamily="66" charset="0"/>
              </a:rPr>
              <a:t>38m = 13 car lengths</a:t>
            </a: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1665289" y="5180807"/>
            <a:ext cx="3455987" cy="649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5121276" y="5180806"/>
            <a:ext cx="5076825" cy="6477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9405939" y="4707215"/>
            <a:ext cx="1295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70mph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1665289" y="5899943"/>
            <a:ext cx="72723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>
                <a:latin typeface="Comic Sans MS" panose="030F0702030302020204" pitchFamily="66" charset="0"/>
              </a:rPr>
              <a:t>21m +                               75m = 24 car lengths</a:t>
            </a:r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>
            <a:off x="1665288" y="2732881"/>
            <a:ext cx="3744912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>
            <a:off x="1736726" y="4172743"/>
            <a:ext cx="6049963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9" name="Line 23"/>
          <p:cNvSpPr>
            <a:spLocks noChangeShapeType="1"/>
          </p:cNvSpPr>
          <p:nvPr/>
        </p:nvSpPr>
        <p:spPr bwMode="auto">
          <a:xfrm>
            <a:off x="1665288" y="5541168"/>
            <a:ext cx="8424862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50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Thinking distance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is going to affect the thinking distance of a driver?</a:t>
            </a:r>
          </a:p>
          <a:p>
            <a:endParaRPr lang="en-GB" dirty="0"/>
          </a:p>
          <a:p>
            <a:r>
              <a:rPr lang="en-GB" dirty="0" smtClean="0"/>
              <a:t>Think</a:t>
            </a:r>
          </a:p>
          <a:p>
            <a:r>
              <a:rPr lang="en-GB" dirty="0" smtClean="0"/>
              <a:t>Pair </a:t>
            </a:r>
          </a:p>
          <a:p>
            <a:r>
              <a:rPr lang="en-GB" dirty="0" smtClean="0"/>
              <a:t>Share</a:t>
            </a:r>
          </a:p>
          <a:p>
            <a:r>
              <a:rPr lang="en-GB" dirty="0" smtClean="0"/>
              <a:t>2 </a:t>
            </a:r>
            <a:r>
              <a:rPr lang="en-GB" dirty="0" err="1" smtClean="0"/>
              <a:t>mins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58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Thinking distance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How fast you are going – the faster you are going the more distance you will go while you are reacting to a hazard</a:t>
            </a:r>
          </a:p>
          <a:p>
            <a:endParaRPr lang="en-GB" dirty="0"/>
          </a:p>
          <a:p>
            <a:r>
              <a:rPr lang="en-GB" dirty="0" smtClean="0"/>
              <a:t>Your reaction time – how fast you respond to hazards.</a:t>
            </a:r>
          </a:p>
          <a:p>
            <a:pPr lvl="1"/>
            <a:r>
              <a:rPr lang="en-GB" dirty="0" smtClean="0"/>
              <a:t>This can be affected by;</a:t>
            </a:r>
          </a:p>
          <a:p>
            <a:pPr lvl="1"/>
            <a:r>
              <a:rPr lang="en-GB" dirty="0" smtClean="0"/>
              <a:t>Tiredness</a:t>
            </a:r>
          </a:p>
          <a:p>
            <a:pPr lvl="1"/>
            <a:r>
              <a:rPr lang="en-GB" dirty="0" smtClean="0"/>
              <a:t>Alcohol or drugs</a:t>
            </a:r>
          </a:p>
          <a:p>
            <a:pPr lvl="1"/>
            <a:r>
              <a:rPr lang="en-GB" dirty="0" smtClean="0"/>
              <a:t>Lack of concentration – phones/texting/changing music</a:t>
            </a:r>
          </a:p>
          <a:p>
            <a:pPr lvl="1"/>
            <a:r>
              <a:rPr lang="en-GB" dirty="0" smtClean="0"/>
              <a:t>A typical reaction time is between 0.2 and 0.9 seconds.</a:t>
            </a:r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82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Braking distance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is going to affect the braking distance of a car?</a:t>
            </a:r>
          </a:p>
          <a:p>
            <a:endParaRPr lang="en-GB" dirty="0"/>
          </a:p>
          <a:p>
            <a:r>
              <a:rPr lang="en-GB" dirty="0" smtClean="0"/>
              <a:t>Think</a:t>
            </a:r>
          </a:p>
          <a:p>
            <a:r>
              <a:rPr lang="en-GB" dirty="0" smtClean="0"/>
              <a:t>Pair </a:t>
            </a:r>
          </a:p>
          <a:p>
            <a:r>
              <a:rPr lang="en-GB" dirty="0" smtClean="0"/>
              <a:t>Share</a:t>
            </a:r>
          </a:p>
          <a:p>
            <a:r>
              <a:rPr lang="en-GB" dirty="0" smtClean="0"/>
              <a:t>2 </a:t>
            </a:r>
            <a:r>
              <a:rPr lang="en-GB" dirty="0" err="1" smtClean="0"/>
              <a:t>mins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05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Braking distance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fast you are going – the faster you go the more distance it takes to stop</a:t>
            </a:r>
          </a:p>
          <a:p>
            <a:r>
              <a:rPr lang="en-GB" dirty="0" smtClean="0"/>
              <a:t>How good your brakes are – worn or faulty brakes will not apply as much force as good, well maintained brakes and could fail in an emergency</a:t>
            </a:r>
          </a:p>
          <a:p>
            <a:r>
              <a:rPr lang="en-GB" dirty="0" smtClean="0"/>
              <a:t>How good the tyres are – tyres need a minimum tread depth of 1.6mm. This helps in wet conditions to disperse surface  water away from the contact are between tyre and road.</a:t>
            </a:r>
          </a:p>
          <a:p>
            <a:r>
              <a:rPr lang="en-GB" dirty="0" smtClean="0"/>
              <a:t>Weather conditions – hot dry days will increase the friction between tyre and road, wet or icy conditions will decrease the friction leading to longer braking distances</a:t>
            </a:r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5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Speed and stopping distance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If a cars speed doubles, thinking distance will double.</a:t>
            </a:r>
          </a:p>
          <a:p>
            <a:endParaRPr lang="en-GB" dirty="0"/>
          </a:p>
          <a:p>
            <a:r>
              <a:rPr lang="en-GB" dirty="0" smtClean="0"/>
              <a:t>If a cars speed doubles, braking distance increases four fold (2</a:t>
            </a:r>
            <a:r>
              <a:rPr lang="en-GB" baseline="30000" dirty="0" smtClean="0"/>
              <a:t>2</a:t>
            </a:r>
            <a:r>
              <a:rPr lang="en-GB" dirty="0" smtClean="0"/>
              <a:t>).</a:t>
            </a:r>
          </a:p>
          <a:p>
            <a:r>
              <a:rPr lang="en-GB" dirty="0" smtClean="0"/>
              <a:t>If a cars speed trebles, braking distance increases nine fold (3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</a:p>
          <a:p>
            <a:r>
              <a:rPr lang="en-GB" dirty="0" smtClean="0"/>
              <a:t>So we can say braking distance increases with the square of the scale factor of the speed increase.</a:t>
            </a:r>
          </a:p>
        </p:txBody>
      </p:sp>
      <p:pic>
        <p:nvPicPr>
          <p:cNvPr id="7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78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Speed and braking distance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GB" dirty="0" smtClean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Using your previous knowledge can you explain why speed affects braking distance this way?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HINT – it’s a transfer of energy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KE of vehicle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so if v doubles KE increases four fold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KE = Work done = Fs and F is the braking force which is constant so s must also increase four fold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Worked example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8802" y="1651126"/>
            <a:ext cx="11105518" cy="185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2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turn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9400" y="1380661"/>
            <a:ext cx="8724900" cy="44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turn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Today I will be able to define stopping distance, thinking distance and braking distance and discuss factors affecting these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2" descr="https://www.thetrc.org/wp4/wp-content/uploads/2013/01/physics_momentum_538x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410370"/>
            <a:ext cx="1809750" cy="8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9400" y="1380661"/>
            <a:ext cx="8724900" cy="44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3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inimal SF"/>
        <a:ea typeface=""/>
        <a:cs typeface=""/>
      </a:majorFont>
      <a:minorFont>
        <a:latin typeface="Minimal S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inimal SF"/>
        <a:ea typeface=""/>
        <a:cs typeface=""/>
      </a:majorFont>
      <a:minorFont>
        <a:latin typeface="Minimal S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819</Words>
  <Application>Microsoft Office PowerPoint</Application>
  <PresentationFormat>Widescreen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Cambria Math</vt:lpstr>
      <vt:lpstr>Comic Sans MS</vt:lpstr>
      <vt:lpstr>Minimal SF</vt:lpstr>
      <vt:lpstr>Times New Roman</vt:lpstr>
      <vt:lpstr>Webdings</vt:lpstr>
      <vt:lpstr>Wingdings</vt:lpstr>
      <vt:lpstr>1_Office Theme</vt:lpstr>
      <vt:lpstr>Office Theme</vt:lpstr>
      <vt:lpstr>Forces Objects can affect other objects at a distance and changing the movement of an object requires a net force to be acting upon it.   </vt:lpstr>
      <vt:lpstr>PowerPoint Presentation</vt:lpstr>
      <vt:lpstr>Stopping a moving car</vt:lpstr>
      <vt:lpstr>Lesson Outcomes</vt:lpstr>
      <vt:lpstr>Stopping distance</vt:lpstr>
      <vt:lpstr>Stopping distances</vt:lpstr>
      <vt:lpstr>Braking distance</vt:lpstr>
      <vt:lpstr>PowerPoint Presentation</vt:lpstr>
      <vt:lpstr>Thinking distance</vt:lpstr>
      <vt:lpstr>Thinking distance</vt:lpstr>
      <vt:lpstr>Braking distance</vt:lpstr>
      <vt:lpstr>Braking distance</vt:lpstr>
      <vt:lpstr>Speed and stopping distance</vt:lpstr>
      <vt:lpstr>Speed and braking distance</vt:lpstr>
      <vt:lpstr>Worked example</vt:lpstr>
      <vt:lpstr>Your turn</vt:lpstr>
      <vt:lpstr>Your turn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Forces Objects can affect other objects at a distance and changing the movement of an object requires a net force to be acting upon it.</dc:title>
  <dc:creator>rob sharp</dc:creator>
  <cp:lastModifiedBy>Gary Griffiths</cp:lastModifiedBy>
  <cp:revision>57</cp:revision>
  <dcterms:created xsi:type="dcterms:W3CDTF">2017-08-29T15:57:51Z</dcterms:created>
  <dcterms:modified xsi:type="dcterms:W3CDTF">2018-01-31T08:04:00Z</dcterms:modified>
</cp:coreProperties>
</file>