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71" r:id="rId2"/>
    <p:sldId id="270" r:id="rId3"/>
    <p:sldId id="274" r:id="rId4"/>
    <p:sldId id="275" r:id="rId5"/>
    <p:sldId id="277" r:id="rId6"/>
    <p:sldId id="276" r:id="rId7"/>
    <p:sldId id="302" r:id="rId8"/>
    <p:sldId id="279" r:id="rId9"/>
    <p:sldId id="278" r:id="rId10"/>
    <p:sldId id="303" r:id="rId11"/>
    <p:sldId id="280" r:id="rId12"/>
    <p:sldId id="281" r:id="rId13"/>
    <p:sldId id="286" r:id="rId14"/>
    <p:sldId id="282" r:id="rId15"/>
    <p:sldId id="283" r:id="rId16"/>
    <p:sldId id="284" r:id="rId17"/>
    <p:sldId id="285" r:id="rId18"/>
    <p:sldId id="288" r:id="rId19"/>
    <p:sldId id="289" r:id="rId20"/>
    <p:sldId id="290" r:id="rId21"/>
    <p:sldId id="291" r:id="rId22"/>
    <p:sldId id="292" r:id="rId23"/>
    <p:sldId id="293" r:id="rId24"/>
    <p:sldId id="296" r:id="rId25"/>
    <p:sldId id="298" r:id="rId26"/>
    <p:sldId id="297" r:id="rId27"/>
    <p:sldId id="299" r:id="rId28"/>
    <p:sldId id="300" r:id="rId29"/>
    <p:sldId id="301" r:id="rId30"/>
    <p:sldId id="306" r:id="rId31"/>
    <p:sldId id="304" r:id="rId32"/>
    <p:sldId id="315" r:id="rId33"/>
    <p:sldId id="317" r:id="rId34"/>
    <p:sldId id="316" r:id="rId35"/>
    <p:sldId id="305" r:id="rId36"/>
    <p:sldId id="320" r:id="rId37"/>
    <p:sldId id="309" r:id="rId38"/>
    <p:sldId id="319" r:id="rId39"/>
    <p:sldId id="318" r:id="rId40"/>
    <p:sldId id="307" r:id="rId41"/>
    <p:sldId id="308" r:id="rId42"/>
    <p:sldId id="310" r:id="rId43"/>
    <p:sldId id="311" r:id="rId44"/>
    <p:sldId id="312" r:id="rId45"/>
    <p:sldId id="314" r:id="rId46"/>
    <p:sldId id="313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3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9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FC4E5-177A-4123-B368-45B73DA72B4E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BBA7A-85CF-4771-A657-C100F5A25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149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BA7A-85CF-4771-A657-C100F5A253F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363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fld id="{5B7ABDE2-DFA9-4443-BF22-95EB987F6565}" type="datetime2">
              <a:rPr lang="en-US" smtClean="0"/>
              <a:t>Thursday, November 9, 2017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780B1-1841-411C-859D-AA3C6CF2DA11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8244-1F59-4293-9C89-5CB2AD67C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4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are for Le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313" y="410369"/>
            <a:ext cx="6429374" cy="97149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1864"/>
            <a:ext cx="7886700" cy="46639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Rounded Rectangle 6"/>
          <p:cNvSpPr/>
          <p:nvPr userDrawn="1"/>
        </p:nvSpPr>
        <p:spPr>
          <a:xfrm>
            <a:off x="92112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7855955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2" y="410369"/>
            <a:ext cx="1080000" cy="862689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ounded Rectangle 16"/>
          <p:cNvSpPr/>
          <p:nvPr userDrawn="1"/>
        </p:nvSpPr>
        <p:spPr>
          <a:xfrm>
            <a:off x="5268558" y="86061"/>
            <a:ext cx="2533248" cy="41954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fld id="{4222623A-B276-4CDD-8967-A82A91C7F1F6}" type="datetime2">
              <a:rPr lang="en-GB" sz="1350" b="0" smtClean="0"/>
              <a:t>Wednesday, 4 July 2018</a:t>
            </a:fld>
            <a:endParaRPr lang="en-GB" sz="2100" b="0" dirty="0"/>
          </a:p>
        </p:txBody>
      </p:sp>
    </p:spTree>
    <p:extLst>
      <p:ext uri="{BB962C8B-B14F-4D97-AF65-F5344CB8AC3E}">
        <p14:creationId xmlns:p14="http://schemas.microsoft.com/office/powerpoint/2010/main" val="4108667004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ee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57313" y="410369"/>
            <a:ext cx="6429374" cy="97149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381864"/>
            <a:ext cx="7886700" cy="46639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92112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7855955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2" y="410369"/>
            <a:ext cx="1080000" cy="86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7719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 New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>
            <a:off x="92112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2" y="410369"/>
            <a:ext cx="1080000" cy="86269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57313" y="410369"/>
            <a:ext cx="6429374" cy="97149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381864"/>
            <a:ext cx="7886700" cy="46639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7855955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574986519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truct M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57313" y="410369"/>
            <a:ext cx="6429374" cy="97149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381864"/>
            <a:ext cx="7886700" cy="46639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92112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7855955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2" y="410369"/>
            <a:ext cx="1080000" cy="86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5534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 to Demonst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57313" y="410369"/>
            <a:ext cx="6429374" cy="97149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381864"/>
            <a:ext cx="7886700" cy="46639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92112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7855955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2" y="410369"/>
            <a:ext cx="1080000" cy="86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67552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57313" y="410369"/>
            <a:ext cx="6429374" cy="97149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381864"/>
            <a:ext cx="7886700" cy="46639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92112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7855955" y="86061"/>
            <a:ext cx="1202601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2" y="410369"/>
            <a:ext cx="1080000" cy="86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56571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2EB9-9BAF-824E-9B3D-0CAFCDD7850F}" type="datetimeFigureOut">
              <a:rPr lang="en-US" smtClean="0"/>
              <a:t>7/4/18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D9970-B167-0D41-B642-D66CCB9B2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ree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4220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ounded Rectangle 6"/>
          <p:cNvSpPr/>
          <p:nvPr userDrawn="1"/>
        </p:nvSpPr>
        <p:spPr>
          <a:xfrm>
            <a:off x="92112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7855955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7971235" y="409576"/>
            <a:ext cx="1016794" cy="1160463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3" y="409576"/>
            <a:ext cx="1080000" cy="109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00089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esent New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4220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ounded Rectangle 6"/>
          <p:cNvSpPr/>
          <p:nvPr userDrawn="1"/>
        </p:nvSpPr>
        <p:spPr>
          <a:xfrm>
            <a:off x="92112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7855955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7971235" y="409576"/>
            <a:ext cx="1016794" cy="1160463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3" y="409576"/>
            <a:ext cx="1080000" cy="109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51607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struct M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4220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ounded Rectangle 6"/>
          <p:cNvSpPr/>
          <p:nvPr userDrawn="1"/>
        </p:nvSpPr>
        <p:spPr>
          <a:xfrm>
            <a:off x="92112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7855955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7971235" y="409576"/>
            <a:ext cx="1016794" cy="1160463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3" y="409576"/>
            <a:ext cx="1080000" cy="109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04119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resent New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4220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ounded Rectangle 6"/>
          <p:cNvSpPr/>
          <p:nvPr userDrawn="1"/>
        </p:nvSpPr>
        <p:spPr>
          <a:xfrm>
            <a:off x="92112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7855955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7971235" y="409576"/>
            <a:ext cx="1016794" cy="1160463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3" y="409576"/>
            <a:ext cx="1080000" cy="109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2174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struct M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4220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ounded Rectangle 6"/>
          <p:cNvSpPr/>
          <p:nvPr userDrawn="1"/>
        </p:nvSpPr>
        <p:spPr>
          <a:xfrm>
            <a:off x="92112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TEEP</a:t>
            </a:r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500" b="1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7855955" y="86061"/>
            <a:ext cx="1202601" cy="160346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Curriculum</a:t>
            </a:r>
          </a:p>
          <a:p>
            <a:pPr algn="ctr"/>
            <a:r>
              <a:rPr lang="en-GB" sz="450" b="1" dirty="0"/>
              <a:t> </a:t>
            </a:r>
            <a:endParaRPr lang="en-GB" sz="375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b="1" dirty="0"/>
          </a:p>
          <a:p>
            <a:pPr algn="ctr"/>
            <a:endParaRPr lang="en-GB" sz="1050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327435" y="5942855"/>
            <a:ext cx="8418532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GB" sz="1350" b="1" dirty="0"/>
              <a:t>Agreed</a:t>
            </a:r>
            <a:r>
              <a:rPr lang="en-GB" sz="1350" b="1" baseline="0" dirty="0"/>
              <a:t> Learning Outcome</a:t>
            </a:r>
          </a:p>
          <a:p>
            <a:pPr algn="l"/>
            <a:endParaRPr lang="en-GB" sz="1350" b="1" baseline="0" dirty="0"/>
          </a:p>
          <a:p>
            <a:pPr algn="l"/>
            <a:endParaRPr lang="en-GB" sz="135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19101" y="6238875"/>
            <a:ext cx="8261747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7971235" y="409576"/>
            <a:ext cx="1016794" cy="1160463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3" y="409576"/>
            <a:ext cx="1080000" cy="109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46125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429"/>
            <a:ext cx="9143572" cy="68571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57313" y="410369"/>
            <a:ext cx="64293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780B1-1841-411C-859D-AA3C6CF2DA11}" type="datetimeFigureOut">
              <a:rPr lang="en-GB" smtClean="0"/>
              <a:t>04/07/2018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B8244-1F59-4293-9C89-5CB2AD67C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70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952501"/>
            <a:ext cx="3463324" cy="14559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76057" y="1240972"/>
            <a:ext cx="421277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700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Organisms</a:t>
            </a:r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 are </a:t>
            </a:r>
            <a:r>
              <a:rPr lang="en-US" sz="2700" dirty="0" err="1">
                <a:latin typeface="Comic Sans MS" charset="0"/>
                <a:ea typeface="Comic Sans MS" charset="0"/>
                <a:cs typeface="Comic Sans MS" charset="0"/>
              </a:rPr>
              <a:t>organised</a:t>
            </a:r>
            <a:r>
              <a:rPr lang="en-US" sz="2700" dirty="0">
                <a:latin typeface="Comic Sans MS" charset="0"/>
                <a:ea typeface="Comic Sans MS" charset="0"/>
                <a:cs typeface="Comic Sans MS" charset="0"/>
              </a:rPr>
              <a:t> on a cellular basis and require a supply of energy or materials.</a:t>
            </a:r>
          </a:p>
          <a:p>
            <a:pPr algn="ctr"/>
            <a:endParaRPr lang="en-US" sz="27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1" y="2749040"/>
            <a:ext cx="3559628" cy="31292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882" y="3143250"/>
            <a:ext cx="33337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8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696" y="1223831"/>
            <a:ext cx="3648231" cy="36482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5150" y="1145133"/>
            <a:ext cx="2686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charset="0"/>
                <a:ea typeface="Comic Sans MS" charset="0"/>
                <a:cs typeface="Comic Sans MS" charset="0"/>
              </a:rPr>
              <a:t>Before we start our investigation</a:t>
            </a:r>
          </a:p>
          <a:p>
            <a:endParaRPr lang="en-US" sz="24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98827" y="1733755"/>
            <a:ext cx="2731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charset="0"/>
                <a:ea typeface="Comic Sans MS" charset="0"/>
                <a:cs typeface="Comic Sans MS" charset="0"/>
              </a:rPr>
              <a:t>What skills do we need to develop?</a:t>
            </a:r>
          </a:p>
          <a:p>
            <a:pPr algn="ctr"/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10184" y="3465540"/>
            <a:ext cx="3013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charset="0"/>
                <a:ea typeface="Comic Sans MS" charset="0"/>
                <a:cs typeface="Comic Sans MS" charset="0"/>
              </a:rPr>
              <a:t>What facts do we need to learn about?</a:t>
            </a:r>
          </a:p>
          <a:p>
            <a:pPr algn="ctr"/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763" y="3790256"/>
            <a:ext cx="241935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57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Think, pair, 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842" y="1609344"/>
            <a:ext cx="7886700" cy="3241639"/>
          </a:xfrm>
        </p:spPr>
        <p:txBody>
          <a:bodyPr/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4400" dirty="0"/>
              <a:t>HEALTH –what does this mean?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91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define the terms ‘health’ and ‘disease’</a:t>
            </a:r>
          </a:p>
          <a:p>
            <a:endParaRPr lang="en-GB" dirty="0"/>
          </a:p>
          <a:p>
            <a:r>
              <a:rPr lang="en-GB" dirty="0"/>
              <a:t>To be able to classify diseases</a:t>
            </a:r>
          </a:p>
          <a:p>
            <a:endParaRPr lang="en-GB" dirty="0"/>
          </a:p>
          <a:p>
            <a:r>
              <a:rPr lang="en-GB" dirty="0"/>
              <a:t>To describe risk factors for non-communicable diseases</a:t>
            </a:r>
          </a:p>
        </p:txBody>
      </p:sp>
    </p:spTree>
    <p:extLst>
      <p:ext uri="{BB962C8B-B14F-4D97-AF65-F5344CB8AC3E}">
        <p14:creationId xmlns:p14="http://schemas.microsoft.com/office/powerpoint/2010/main" val="1586117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Health is a state of physical and mental well being</a:t>
            </a:r>
          </a:p>
          <a:p>
            <a:endParaRPr lang="en-GB" dirty="0"/>
          </a:p>
          <a:p>
            <a:r>
              <a:rPr lang="en-GB" dirty="0"/>
              <a:t>Diseases are causes of ill-health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9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Make a list of as many diseases as you can think of</a:t>
            </a:r>
          </a:p>
          <a:p>
            <a:endParaRPr lang="en-GB" dirty="0"/>
          </a:p>
          <a:p>
            <a:r>
              <a:rPr lang="en-GB" dirty="0"/>
              <a:t>Put the diseases into groups – you decide how to group them – you must be prepared to JUSTIFY your decisions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60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Communicable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These are diseases that can be CAUGHT. They are transmitted by microorganisms. These can be:</a:t>
            </a:r>
          </a:p>
          <a:p>
            <a:r>
              <a:rPr lang="en-GB" dirty="0"/>
              <a:t>Virus</a:t>
            </a:r>
          </a:p>
          <a:p>
            <a:r>
              <a:rPr lang="en-GB" dirty="0"/>
              <a:t>Bacteria</a:t>
            </a:r>
          </a:p>
          <a:p>
            <a:r>
              <a:rPr lang="en-GB" dirty="0"/>
              <a:t>Fungi</a:t>
            </a:r>
          </a:p>
          <a:p>
            <a:r>
              <a:rPr lang="en-GB" dirty="0" err="1"/>
              <a:t>Protist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1758804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Non-communicable diseases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Obesity</a:t>
            </a:r>
          </a:p>
          <a:p>
            <a:r>
              <a:rPr lang="en-GB" dirty="0"/>
              <a:t>Diabetes</a:t>
            </a:r>
          </a:p>
          <a:p>
            <a:r>
              <a:rPr lang="en-GB" dirty="0"/>
              <a:t>Cancer (though some viruses can trigger cancers)</a:t>
            </a:r>
          </a:p>
          <a:p>
            <a:r>
              <a:rPr lang="en-GB" dirty="0"/>
              <a:t>Allergies</a:t>
            </a:r>
          </a:p>
          <a:p>
            <a:r>
              <a:rPr lang="en-GB" dirty="0"/>
              <a:t>Coronary heart disease</a:t>
            </a:r>
          </a:p>
          <a:p>
            <a:endParaRPr lang="en-GB" dirty="0"/>
          </a:p>
          <a:p>
            <a:r>
              <a:rPr lang="en-GB" dirty="0"/>
              <a:t>What do all these diseases have in common?</a:t>
            </a:r>
          </a:p>
        </p:txBody>
      </p:sp>
    </p:spTree>
    <p:extLst>
      <p:ext uri="{BB962C8B-B14F-4D97-AF65-F5344CB8AC3E}">
        <p14:creationId xmlns:p14="http://schemas.microsoft.com/office/powerpoint/2010/main" val="4202803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Disease Classification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Communicable disease can be ‘caught’ or transmitted form one organism to another.</a:t>
            </a:r>
          </a:p>
          <a:p>
            <a:endParaRPr lang="en-GB" dirty="0"/>
          </a:p>
          <a:p>
            <a:r>
              <a:rPr lang="en-GB" dirty="0"/>
              <a:t>Re-group your list into communicable diseases and non-communicable diseases</a:t>
            </a:r>
          </a:p>
        </p:txBody>
      </p:sp>
    </p:spTree>
    <p:extLst>
      <p:ext uri="{BB962C8B-B14F-4D97-AF65-F5344CB8AC3E}">
        <p14:creationId xmlns:p14="http://schemas.microsoft.com/office/powerpoint/2010/main" val="1980557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Expert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the </a:t>
            </a:r>
            <a:r>
              <a:rPr lang="en-GB" dirty="0" err="1"/>
              <a:t>ipads</a:t>
            </a:r>
            <a:r>
              <a:rPr lang="en-GB" dirty="0"/>
              <a:t> for research</a:t>
            </a:r>
          </a:p>
          <a:p>
            <a:r>
              <a:rPr lang="en-GB" dirty="0"/>
              <a:t>See task sheet for instructions and success criteria</a:t>
            </a:r>
          </a:p>
          <a:p>
            <a:endParaRPr lang="en-GB" dirty="0"/>
          </a:p>
          <a:p>
            <a:r>
              <a:rPr lang="en-GB" dirty="0"/>
              <a:t>Diseases to allocate:</a:t>
            </a:r>
          </a:p>
          <a:p>
            <a:pPr marL="0" indent="0">
              <a:buNone/>
            </a:pPr>
            <a:r>
              <a:rPr lang="en-GB" dirty="0"/>
              <a:t>HIV		TOBACCO MOSAIC VIRUS 		MEASLES</a:t>
            </a:r>
          </a:p>
          <a:p>
            <a:pPr marL="0" indent="0">
              <a:buNone/>
            </a:pPr>
            <a:r>
              <a:rPr lang="en-GB" dirty="0"/>
              <a:t>GONORRHOEA 		MALARIA		SALMONELLA</a:t>
            </a:r>
          </a:p>
          <a:p>
            <a:pPr marL="0" indent="0">
              <a:buNone/>
            </a:pPr>
            <a:r>
              <a:rPr lang="en-GB" dirty="0"/>
              <a:t>		ROSE BLACK SPOT		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288416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Lifestyle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Lifestyle factors can have a profound impact on causing ill health</a:t>
            </a:r>
          </a:p>
          <a:p>
            <a:endParaRPr lang="en-GB" dirty="0"/>
          </a:p>
          <a:p>
            <a:r>
              <a:rPr lang="en-GB" dirty="0"/>
              <a:t>For example a high fat diet can cause obesity and CHD</a:t>
            </a:r>
          </a:p>
          <a:p>
            <a:endParaRPr lang="en-GB" dirty="0"/>
          </a:p>
          <a:p>
            <a:r>
              <a:rPr lang="en-GB" dirty="0"/>
              <a:t>What other lifestyle factors affect ill-health?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35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Smoking – leads to increased risk of CHD and cancers</a:t>
            </a:r>
          </a:p>
          <a:p>
            <a:r>
              <a:rPr lang="en-GB" dirty="0"/>
              <a:t>Alcohol- leads to liver disease, loss of brain function and can affect unborn children</a:t>
            </a:r>
          </a:p>
          <a:p>
            <a:r>
              <a:rPr lang="en-GB" dirty="0"/>
              <a:t>Obesity can increase the risk of type 2 diabetes</a:t>
            </a:r>
          </a:p>
          <a:p>
            <a:r>
              <a:rPr lang="en-GB" dirty="0"/>
              <a:t>Lack of regular exercise – increased risk of type 2 diabetes, obesity and CHD</a:t>
            </a:r>
          </a:p>
          <a:p>
            <a:r>
              <a:rPr lang="en-GB" dirty="0"/>
              <a:t>Carcinogens - cancers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302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Disease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Draw conclusions from data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What questions do you still have about each graph?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How reliable is the data?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8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Disease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944" y="1381864"/>
            <a:ext cx="6230111" cy="462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97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165" y="1381125"/>
            <a:ext cx="7665669" cy="466407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966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 result for lifestyle deaths d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682309"/>
            <a:ext cx="8202295" cy="499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269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2" name="Picture 4" descr="Image result for COUNTRY HEART DISEAS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649065"/>
            <a:ext cx="7886700" cy="412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949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 homework you must produce a leaflet for a doctor’s surgery advising people on how to live a better lifestyle. You should describe risk factors and the effects of these. </a:t>
            </a:r>
          </a:p>
          <a:p>
            <a:r>
              <a:rPr lang="en-GB" dirty="0"/>
              <a:t>You need to include data to support your claims.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367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Communicable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251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302544"/>
            <a:ext cx="6858000" cy="1790700"/>
          </a:xfrm>
        </p:spPr>
        <p:txBody>
          <a:bodyPr/>
          <a:lstStyle/>
          <a:p>
            <a:r>
              <a:rPr lang="en-GB" dirty="0"/>
              <a:t>Expert challenge:</a:t>
            </a:r>
            <a:br>
              <a:rPr lang="en-GB" dirty="0"/>
            </a:br>
            <a:r>
              <a:rPr lang="en-GB" dirty="0"/>
              <a:t>Communicable Diseases</a:t>
            </a:r>
          </a:p>
        </p:txBody>
      </p:sp>
    </p:spTree>
    <p:extLst>
      <p:ext uri="{BB962C8B-B14F-4D97-AF65-F5344CB8AC3E}">
        <p14:creationId xmlns:p14="http://schemas.microsoft.com/office/powerpoint/2010/main" val="2913421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be able to define the term ‘communicable diseases’</a:t>
            </a:r>
          </a:p>
          <a:p>
            <a:r>
              <a:rPr lang="en-GB" dirty="0"/>
              <a:t>To be able to describe the causes and effects of a range of communicable diseases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178759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Communicable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These are diseases that can be CAUGHT. They are transmitted by microorganisms. These can be:</a:t>
            </a:r>
          </a:p>
          <a:p>
            <a:r>
              <a:rPr lang="en-GB" dirty="0"/>
              <a:t>Virus</a:t>
            </a:r>
          </a:p>
          <a:p>
            <a:r>
              <a:rPr lang="en-GB" dirty="0"/>
              <a:t>Bacteria</a:t>
            </a:r>
          </a:p>
          <a:p>
            <a:r>
              <a:rPr lang="en-GB" dirty="0"/>
              <a:t>Fungi</a:t>
            </a:r>
          </a:p>
          <a:p>
            <a:r>
              <a:rPr lang="en-GB" dirty="0" err="1"/>
              <a:t>Protist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626322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Expert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the </a:t>
            </a:r>
            <a:r>
              <a:rPr lang="en-GB" dirty="0" err="1"/>
              <a:t>ipads</a:t>
            </a:r>
            <a:r>
              <a:rPr lang="en-GB" dirty="0"/>
              <a:t> for research</a:t>
            </a:r>
          </a:p>
          <a:p>
            <a:r>
              <a:rPr lang="en-GB" dirty="0"/>
              <a:t>See task sheet for instructions and success criteria</a:t>
            </a:r>
          </a:p>
          <a:p>
            <a:endParaRPr lang="en-GB" dirty="0"/>
          </a:p>
          <a:p>
            <a:r>
              <a:rPr lang="en-GB" dirty="0"/>
              <a:t>Diseases to allocate:</a:t>
            </a:r>
          </a:p>
          <a:p>
            <a:pPr marL="0" indent="0">
              <a:buNone/>
            </a:pPr>
            <a:r>
              <a:rPr lang="en-GB" dirty="0"/>
              <a:t>HIV		TOBACCO MOSAIC VIRUS 		MEASLES</a:t>
            </a:r>
          </a:p>
          <a:p>
            <a:pPr marL="0" indent="0">
              <a:buNone/>
            </a:pPr>
            <a:r>
              <a:rPr lang="en-GB" dirty="0"/>
              <a:t>GONORRHOEA 		MALARIA		SALMONELLA</a:t>
            </a:r>
          </a:p>
          <a:p>
            <a:pPr marL="0" indent="0">
              <a:buNone/>
            </a:pPr>
            <a:r>
              <a:rPr lang="en-GB" dirty="0"/>
              <a:t>		ROSE BLACK SPOT		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1082474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Cancer is disease that is caused by cell division occurring incorrectly.</a:t>
            </a:r>
          </a:p>
          <a:p>
            <a:endParaRPr lang="en-GB" dirty="0"/>
          </a:p>
          <a:p>
            <a:r>
              <a:rPr lang="en-GB" dirty="0"/>
              <a:t>What are the two types of cell division?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252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Describe what is meant by ‘cancer’</a:t>
            </a:r>
          </a:p>
          <a:p>
            <a:endParaRPr lang="en-GB" dirty="0"/>
          </a:p>
          <a:p>
            <a:r>
              <a:rPr lang="en-GB" dirty="0"/>
              <a:t>Compare tumour types</a:t>
            </a:r>
          </a:p>
        </p:txBody>
      </p:sp>
    </p:spTree>
    <p:extLst>
      <p:ext uri="{BB962C8B-B14F-4D97-AF65-F5344CB8AC3E}">
        <p14:creationId xmlns:p14="http://schemas.microsoft.com/office/powerpoint/2010/main" val="2364940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Cancer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Occurs when cell division is uncontrolled</a:t>
            </a:r>
          </a:p>
          <a:p>
            <a:r>
              <a:rPr lang="en-GB" dirty="0"/>
              <a:t>Tumours are developed</a:t>
            </a:r>
          </a:p>
          <a:p>
            <a:endParaRPr lang="en-GB" dirty="0"/>
          </a:p>
          <a:p>
            <a:r>
              <a:rPr lang="en-GB" dirty="0"/>
              <a:t>Two types of tumours</a:t>
            </a:r>
          </a:p>
          <a:p>
            <a:r>
              <a:rPr lang="en-GB" dirty="0"/>
              <a:t>Benign – non-cancerous but can cause complications</a:t>
            </a:r>
          </a:p>
          <a:p>
            <a:r>
              <a:rPr lang="en-GB" dirty="0"/>
              <a:t>Malignant – cancerous and these calls can travel to other parts of the body and invade other tissues. This is known as METASTATIC cancer</a:t>
            </a:r>
          </a:p>
        </p:txBody>
      </p:sp>
    </p:spTree>
    <p:extLst>
      <p:ext uri="{BB962C8B-B14F-4D97-AF65-F5344CB8AC3E}">
        <p14:creationId xmlns:p14="http://schemas.microsoft.com/office/powerpoint/2010/main" val="205475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Causes and risk factors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do the following terms mean</a:t>
            </a:r>
          </a:p>
          <a:p>
            <a:endParaRPr lang="en-GB" dirty="0"/>
          </a:p>
          <a:p>
            <a:r>
              <a:rPr lang="en-GB" dirty="0"/>
              <a:t>Risk factor</a:t>
            </a:r>
          </a:p>
          <a:p>
            <a:r>
              <a:rPr lang="en-GB" dirty="0"/>
              <a:t>Cause</a:t>
            </a:r>
          </a:p>
          <a:p>
            <a:r>
              <a:rPr lang="en-GB" dirty="0"/>
              <a:t>Prevalence</a:t>
            </a:r>
          </a:p>
          <a:p>
            <a:r>
              <a:rPr lang="en-GB" dirty="0"/>
              <a:t>Epidemic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0336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Causes and risk factors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Make a list of as many known causes and risk factors for cancers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054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 the outline of the man label as many parts of the body that prevent against infection</a:t>
            </a:r>
          </a:p>
          <a:p>
            <a:endParaRPr lang="en-GB" dirty="0"/>
          </a:p>
          <a:p>
            <a:r>
              <a:rPr lang="en-GB" dirty="0"/>
              <a:t>For each, </a:t>
            </a:r>
            <a:r>
              <a:rPr lang="en-GB"/>
              <a:t>state whether </a:t>
            </a:r>
            <a:r>
              <a:rPr lang="en-GB" dirty="0"/>
              <a:t>they are chemical or physical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62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Primary defences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Chemical:			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Stomach acid		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Earwax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Tears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Urine flow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Mucus</a:t>
            </a:r>
          </a:p>
          <a:p>
            <a:pPr marL="0" indent="0">
              <a:buNone/>
            </a:pPr>
            <a:r>
              <a:rPr lang="en-GB" dirty="0"/>
              <a:t>Physical</a:t>
            </a:r>
          </a:p>
          <a:p>
            <a:r>
              <a:rPr lang="en-GB" dirty="0"/>
              <a:t>Skin</a:t>
            </a:r>
          </a:p>
          <a:p>
            <a:r>
              <a:rPr lang="en-GB" dirty="0"/>
              <a:t>Hairs (cilia)</a:t>
            </a:r>
          </a:p>
          <a:p>
            <a:r>
              <a:rPr lang="en-GB" dirty="0"/>
              <a:t>Platelets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585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Dealing with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Describe primary lines of defence</a:t>
            </a:r>
          </a:p>
          <a:p>
            <a:endParaRPr lang="en-GB" dirty="0"/>
          </a:p>
          <a:p>
            <a:r>
              <a:rPr lang="en-GB"/>
              <a:t>Explain </a:t>
            </a:r>
            <a:r>
              <a:rPr lang="en-GB" dirty="0"/>
              <a:t>how the immune system works</a:t>
            </a:r>
          </a:p>
        </p:txBody>
      </p:sp>
    </p:spTree>
    <p:extLst>
      <p:ext uri="{BB962C8B-B14F-4D97-AF65-F5344CB8AC3E}">
        <p14:creationId xmlns:p14="http://schemas.microsoft.com/office/powerpoint/2010/main" val="103431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We CATCH diseases all the time.</a:t>
            </a:r>
            <a:br>
              <a:rPr lang="en-GB" sz="4000" dirty="0"/>
            </a:br>
            <a:r>
              <a:rPr lang="en-GB" sz="4000" dirty="0"/>
              <a:t>WHY don’t we SUFFER from them very often?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015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do we get ill?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Bacteria: When bacteria get into our body  they RAPIDLY REPRODUCE and SECRETE TOXINS which damage cells making us feel ill quickly</a:t>
            </a:r>
          </a:p>
          <a:p>
            <a:endParaRPr lang="en-GB" dirty="0"/>
          </a:p>
          <a:p>
            <a:r>
              <a:rPr lang="en-GB" dirty="0"/>
              <a:t>Viruses: When viruses invade our body they enter cells and reproduce inside of them – eventually damaging the cells making us ill. As viruses are inside of cells antibiotics are ineffective at treating them.</a:t>
            </a:r>
          </a:p>
        </p:txBody>
      </p:sp>
    </p:spTree>
    <p:extLst>
      <p:ext uri="{BB962C8B-B14F-4D97-AF65-F5344CB8AC3E}">
        <p14:creationId xmlns:p14="http://schemas.microsoft.com/office/powerpoint/2010/main" val="16260523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Immune System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Your body has two lines of defence:</a:t>
            </a:r>
          </a:p>
          <a:p>
            <a:r>
              <a:rPr lang="en-GB" dirty="0"/>
              <a:t>Primary – chemical and physical barriers</a:t>
            </a:r>
          </a:p>
          <a:p>
            <a:r>
              <a:rPr lang="en-GB" dirty="0"/>
              <a:t>Secondary – the immune system</a:t>
            </a:r>
          </a:p>
          <a:p>
            <a:endParaRPr lang="en-GB" dirty="0"/>
          </a:p>
          <a:p>
            <a:r>
              <a:rPr lang="en-GB" dirty="0"/>
              <a:t>The immune system consists of WHITE BLOOD CELLS and the chemicals that they produce.</a:t>
            </a:r>
          </a:p>
        </p:txBody>
      </p:sp>
    </p:spTree>
    <p:extLst>
      <p:ext uri="{BB962C8B-B14F-4D97-AF65-F5344CB8AC3E}">
        <p14:creationId xmlns:p14="http://schemas.microsoft.com/office/powerpoint/2010/main" val="4168777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immune system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White blood cells </a:t>
            </a:r>
          </a:p>
          <a:p>
            <a:r>
              <a:rPr lang="en-GB" dirty="0"/>
              <a:t>Produce antibodies – see next slide and video</a:t>
            </a:r>
          </a:p>
          <a:p>
            <a:r>
              <a:rPr lang="en-GB" dirty="0"/>
              <a:t>Produce antitoxins- neutralise the toxins secreted by bacteria</a:t>
            </a:r>
          </a:p>
          <a:p>
            <a:r>
              <a:rPr lang="en-GB" dirty="0"/>
              <a:t>Engulf and digest microorganisms (phagocytosis)- this directly destroys and gets rid of the pathogens.</a:t>
            </a:r>
          </a:p>
          <a:p>
            <a:endParaRPr lang="en-GB" dirty="0"/>
          </a:p>
          <a:p>
            <a:r>
              <a:rPr lang="en-GB" dirty="0"/>
              <a:t>Watch the video:</a:t>
            </a:r>
          </a:p>
          <a:p>
            <a:r>
              <a:rPr lang="en-GB" dirty="0"/>
              <a:t>https://www.youtube.com/watch?v=Jp45a42gxYQ</a:t>
            </a:r>
          </a:p>
        </p:txBody>
      </p:sp>
    </p:spTree>
    <p:extLst>
      <p:ext uri="{BB962C8B-B14F-4D97-AF65-F5344CB8AC3E}">
        <p14:creationId xmlns:p14="http://schemas.microsoft.com/office/powerpoint/2010/main" val="1642091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4383FA-504E-284C-83B0-F66EBDB4C5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649870-E596-9E42-9B4B-A9F28C45D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B1 The Immune System (Revision).mp4">
            <a:hlinkClick r:id="" action="ppaction://media"/>
            <a:extLst>
              <a:ext uri="{FF2B5EF4-FFF2-40B4-BE49-F238E27FC236}">
                <a16:creationId xmlns:a16="http://schemas.microsoft.com/office/drawing/2014/main" id="{54B3B7C1-D98C-B14E-B68D-05C152078B1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8650" y="1493838"/>
            <a:ext cx="7886700" cy="4437062"/>
          </a:xfrm>
        </p:spPr>
      </p:pic>
    </p:spTree>
    <p:extLst>
      <p:ext uri="{BB962C8B-B14F-4D97-AF65-F5344CB8AC3E}">
        <p14:creationId xmlns:p14="http://schemas.microsoft.com/office/powerpoint/2010/main" val="151783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Antibodies and antigen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9603" y="2946982"/>
            <a:ext cx="4918637" cy="30937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0832" y="1569652"/>
            <a:ext cx="85831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Both are proteins. Antigens are found on the PATHOGEN (GEN +GEN)</a:t>
            </a:r>
          </a:p>
          <a:p>
            <a:r>
              <a:rPr lang="en-GB" sz="2800" dirty="0"/>
              <a:t>Antibodies are produced by the body (WBCs) </a:t>
            </a:r>
          </a:p>
          <a:p>
            <a:r>
              <a:rPr lang="en-GB" sz="2800" dirty="0"/>
              <a:t>(BODY + BODY)</a:t>
            </a:r>
          </a:p>
          <a:p>
            <a:r>
              <a:rPr lang="en-GB" sz="2800" dirty="0"/>
              <a:t>They have a specific SHAPE. </a:t>
            </a:r>
          </a:p>
        </p:txBody>
      </p:sp>
    </p:spTree>
    <p:extLst>
      <p:ext uri="{BB962C8B-B14F-4D97-AF65-F5344CB8AC3E}">
        <p14:creationId xmlns:p14="http://schemas.microsoft.com/office/powerpoint/2010/main" val="290057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Complete the activity-immune system sequencing exercise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5324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Describe and explain this graph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93" y="1152943"/>
            <a:ext cx="6942961" cy="4827132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578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287" y="2336705"/>
            <a:ext cx="6429374" cy="971495"/>
          </a:xfrm>
        </p:spPr>
        <p:txBody>
          <a:bodyPr>
            <a:normAutofit fontScale="90000"/>
          </a:bodyPr>
          <a:lstStyle/>
          <a:p>
            <a:r>
              <a:rPr lang="en-GB" dirty="0"/>
              <a:t>Complete the activity:</a:t>
            </a:r>
            <a:br>
              <a:rPr lang="en-GB" dirty="0"/>
            </a:br>
            <a:r>
              <a:rPr lang="en-GB" dirty="0"/>
              <a:t>Brian’s night out…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2798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Monoclonal Antibodies (TRIPLE only)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3200" dirty="0"/>
              <a:t>There are three types of white blood cell (</a:t>
            </a:r>
            <a:r>
              <a:rPr lang="en-US" sz="3200" b="1" dirty="0"/>
              <a:t>lymphocyte</a:t>
            </a:r>
            <a:r>
              <a:rPr lang="en-US" sz="3200" dirty="0"/>
              <a:t>) which each have a different function (previous lesson)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2800" dirty="0"/>
              <a:t>Produce antibodies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2800" dirty="0"/>
              <a:t>Engulf pathogens/bacteria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2800" dirty="0"/>
              <a:t>Produce antitoxins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3200" dirty="0"/>
              <a:t>White blood cells can divide happily, however</a:t>
            </a:r>
            <a:r>
              <a:rPr lang="is-IS" sz="3200" dirty="0"/>
              <a:t>… once a WBC </a:t>
            </a:r>
            <a:r>
              <a:rPr lang="en-US" sz="3200" dirty="0"/>
              <a:t>produces antibodies it can </a:t>
            </a:r>
            <a:r>
              <a:rPr lang="en-US" sz="3200" b="1" dirty="0"/>
              <a:t>no longer divide!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3905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Monoclonal antibodies (triple only)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GB" dirty="0"/>
              <a:t>As antibodies are very specific scientists use them to identify particular substances</a:t>
            </a:r>
            <a:r>
              <a:rPr lang="is-IS" dirty="0"/>
              <a:t>…</a:t>
            </a:r>
            <a:endParaRPr lang="en-GB" dirty="0"/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GB" dirty="0"/>
              <a:t>But to do this they need identical antibodies in large quantities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GB" dirty="0"/>
              <a:t>Remember though</a:t>
            </a:r>
            <a:r>
              <a:rPr lang="is-IS" dirty="0"/>
              <a:t>… white blood cells which produce antibodies cannot divide (B lymphocyte)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is-IS" b="1" dirty="0"/>
              <a:t>So how do we get so many identical antibodies????</a:t>
            </a:r>
            <a:endParaRPr lang="en-US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3512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GB" dirty="0"/>
              <a:t>To get round this problem in a laboratory a </a:t>
            </a:r>
            <a:r>
              <a:rPr lang="en-GB" b="1" dirty="0"/>
              <a:t>B lymphocyte</a:t>
            </a:r>
            <a:r>
              <a:rPr lang="en-GB" dirty="0"/>
              <a:t> from a mouse is fused with a cancer cell that can divide hundreds of times. 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GB" dirty="0"/>
              <a:t>This creates a </a:t>
            </a:r>
            <a:r>
              <a:rPr lang="en-GB" b="1" dirty="0" err="1"/>
              <a:t>hybridoma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endParaRPr lang="en-GB" b="1" dirty="0"/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GB" b="1" dirty="0" err="1"/>
              <a:t>Hybridoma</a:t>
            </a:r>
            <a:r>
              <a:rPr lang="en-GB" b="1" dirty="0"/>
              <a:t> </a:t>
            </a:r>
            <a:r>
              <a:rPr lang="en-GB" dirty="0"/>
              <a:t>= cells that multiply indefinitely in the laboratory and can be used to produce a specific antibody indefinitely</a:t>
            </a:r>
            <a:endParaRPr lang="en-US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3040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6246" y="588645"/>
            <a:ext cx="4792596" cy="466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645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Uses of monoclonal antibodies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19328" y="1574940"/>
            <a:ext cx="77960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for diagnosis such as in pregnancy tests </a:t>
            </a:r>
          </a:p>
          <a:p>
            <a:r>
              <a:rPr lang="en-GB" sz="2400" dirty="0"/>
              <a:t>• in laboratories to measure the levels of hormones and other chemicals in blood, or to detect pathogens </a:t>
            </a:r>
          </a:p>
          <a:p>
            <a:r>
              <a:rPr lang="en-GB" sz="2400" dirty="0"/>
              <a:t>• in research to locate or identify specific molecules in a cell or tissue by binding to them with a fluorescent dye </a:t>
            </a:r>
          </a:p>
          <a:p>
            <a:r>
              <a:rPr lang="en-GB" sz="2400" dirty="0"/>
              <a:t>• to treat some diseases: for cancer the monoclonal antibody can be bound to a radioactive substance, a toxic drug or a chemical which stops cells growing and dividing. It delivers the substance to the cancer cells without harming other cells in the body.</a:t>
            </a:r>
          </a:p>
        </p:txBody>
      </p:sp>
    </p:spTree>
    <p:extLst>
      <p:ext uri="{BB962C8B-B14F-4D97-AF65-F5344CB8AC3E}">
        <p14:creationId xmlns:p14="http://schemas.microsoft.com/office/powerpoint/2010/main" val="32733905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Monoclonal antibodies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Complete the sheet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085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5355</TotalTime>
  <Words>1075</Words>
  <Application>Microsoft Macintosh PowerPoint</Application>
  <PresentationFormat>On-screen Show (4:3)</PresentationFormat>
  <Paragraphs>185</Paragraphs>
  <Slides>46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Comic Sans MS</vt:lpstr>
      <vt:lpstr>Wingdings</vt:lpstr>
      <vt:lpstr>Office Theme</vt:lpstr>
      <vt:lpstr>PowerPoint Presentation</vt:lpstr>
      <vt:lpstr>PowerPoint Presentation</vt:lpstr>
      <vt:lpstr>Think, pair, share</vt:lpstr>
      <vt:lpstr>Learning outcomes</vt:lpstr>
      <vt:lpstr>Health</vt:lpstr>
      <vt:lpstr>PowerPoint Presentation</vt:lpstr>
      <vt:lpstr>Communicable diseases</vt:lpstr>
      <vt:lpstr>Non-communicable diseases</vt:lpstr>
      <vt:lpstr>Disease Classification</vt:lpstr>
      <vt:lpstr>Expert Challenge</vt:lpstr>
      <vt:lpstr>Lifestyle factors</vt:lpstr>
      <vt:lpstr>PowerPoint Presentation</vt:lpstr>
      <vt:lpstr>Disease Data</vt:lpstr>
      <vt:lpstr>Disease Data</vt:lpstr>
      <vt:lpstr>PowerPoint Presentation</vt:lpstr>
      <vt:lpstr>PowerPoint Presentation</vt:lpstr>
      <vt:lpstr>PowerPoint Presentation</vt:lpstr>
      <vt:lpstr>HOMEWORK</vt:lpstr>
      <vt:lpstr>Communicable diseases</vt:lpstr>
      <vt:lpstr>Expert challenge: Communicable Diseases</vt:lpstr>
      <vt:lpstr>Learning outcomes</vt:lpstr>
      <vt:lpstr>Communicable diseases</vt:lpstr>
      <vt:lpstr>Expert Challenge</vt:lpstr>
      <vt:lpstr>Cancer</vt:lpstr>
      <vt:lpstr>Learning outcomes</vt:lpstr>
      <vt:lpstr>Cancer</vt:lpstr>
      <vt:lpstr>Causes and risk factors</vt:lpstr>
      <vt:lpstr>Causes and risk factors</vt:lpstr>
      <vt:lpstr>Immunity</vt:lpstr>
      <vt:lpstr>Primary defences</vt:lpstr>
      <vt:lpstr>Dealing with disease</vt:lpstr>
      <vt:lpstr>PowerPoint Presentation</vt:lpstr>
      <vt:lpstr>How do we get ill?</vt:lpstr>
      <vt:lpstr>Immune System</vt:lpstr>
      <vt:lpstr>The immune system</vt:lpstr>
      <vt:lpstr>PowerPoint Presentation</vt:lpstr>
      <vt:lpstr>Antibodies and antigen</vt:lpstr>
      <vt:lpstr>PowerPoint Presentation</vt:lpstr>
      <vt:lpstr>Describe and explain this graph</vt:lpstr>
      <vt:lpstr>Complete the activity: Brian’s night out…</vt:lpstr>
      <vt:lpstr>Monoclonal Antibodies (TRIPLE only)</vt:lpstr>
      <vt:lpstr>Monoclonal antibodies (triple only)</vt:lpstr>
      <vt:lpstr>PowerPoint Presentation</vt:lpstr>
      <vt:lpstr>PowerPoint Presentation</vt:lpstr>
      <vt:lpstr>Uses of monoclonal antibodies</vt:lpstr>
      <vt:lpstr>Monoclonal antibodies</vt:lpstr>
    </vt:vector>
  </TitlesOfParts>
  <Company>Ings Farm Primary School</Company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Collins</dc:creator>
  <cp:lastModifiedBy>Gary Griffiths</cp:lastModifiedBy>
  <cp:revision>69</cp:revision>
  <dcterms:created xsi:type="dcterms:W3CDTF">2015-07-08T13:29:48Z</dcterms:created>
  <dcterms:modified xsi:type="dcterms:W3CDTF">2018-07-04T15:49:32Z</dcterms:modified>
</cp:coreProperties>
</file>